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6"/>
  </p:sldMasterIdLst>
  <p:notesMasterIdLst>
    <p:notesMasterId r:id="rId126"/>
  </p:notesMasterIdLst>
  <p:handoutMasterIdLst>
    <p:handoutMasterId r:id="rId127"/>
  </p:handoutMasterIdLst>
  <p:sldIdLst>
    <p:sldId id="602" r:id="rId67"/>
    <p:sldId id="673" r:id="rId68"/>
    <p:sldId id="674" r:id="rId69"/>
    <p:sldId id="613" r:id="rId70"/>
    <p:sldId id="617" r:id="rId71"/>
    <p:sldId id="618" r:id="rId72"/>
    <p:sldId id="624" r:id="rId73"/>
    <p:sldId id="677" r:id="rId74"/>
    <p:sldId id="625" r:id="rId75"/>
    <p:sldId id="626" r:id="rId76"/>
    <p:sldId id="627" r:id="rId77"/>
    <p:sldId id="688" r:id="rId78"/>
    <p:sldId id="694" r:id="rId79"/>
    <p:sldId id="683" r:id="rId80"/>
    <p:sldId id="684" r:id="rId81"/>
    <p:sldId id="685" r:id="rId82"/>
    <p:sldId id="686" r:id="rId83"/>
    <p:sldId id="687" r:id="rId84"/>
    <p:sldId id="689" r:id="rId85"/>
    <p:sldId id="690" r:id="rId86"/>
    <p:sldId id="691" r:id="rId87"/>
    <p:sldId id="695" r:id="rId88"/>
    <p:sldId id="628" r:id="rId89"/>
    <p:sldId id="678" r:id="rId90"/>
    <p:sldId id="648" r:id="rId91"/>
    <p:sldId id="649" r:id="rId92"/>
    <p:sldId id="652" r:id="rId93"/>
    <p:sldId id="650" r:id="rId94"/>
    <p:sldId id="651" r:id="rId95"/>
    <p:sldId id="653" r:id="rId96"/>
    <p:sldId id="692" r:id="rId97"/>
    <p:sldId id="631" r:id="rId98"/>
    <p:sldId id="647" r:id="rId99"/>
    <p:sldId id="640" r:id="rId100"/>
    <p:sldId id="644" r:id="rId101"/>
    <p:sldId id="645" r:id="rId102"/>
    <p:sldId id="630" r:id="rId103"/>
    <p:sldId id="639" r:id="rId104"/>
    <p:sldId id="643" r:id="rId105"/>
    <p:sldId id="680" r:id="rId106"/>
    <p:sldId id="629" r:id="rId107"/>
    <p:sldId id="638" r:id="rId108"/>
    <p:sldId id="642" r:id="rId109"/>
    <p:sldId id="672" r:id="rId110"/>
    <p:sldId id="698" r:id="rId111"/>
    <p:sldId id="632" r:id="rId112"/>
    <p:sldId id="637" r:id="rId113"/>
    <p:sldId id="633" r:id="rId114"/>
    <p:sldId id="634" r:id="rId115"/>
    <p:sldId id="635" r:id="rId116"/>
    <p:sldId id="636" r:id="rId117"/>
    <p:sldId id="681" r:id="rId118"/>
    <p:sldId id="697" r:id="rId119"/>
    <p:sldId id="696" r:id="rId120"/>
    <p:sldId id="682" r:id="rId121"/>
    <p:sldId id="679" r:id="rId122"/>
    <p:sldId id="671" r:id="rId123"/>
    <p:sldId id="620" r:id="rId124"/>
    <p:sldId id="609" r:id="rId1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15F"/>
    <a:srgbClr val="024E96"/>
    <a:srgbClr val="E0F4FE"/>
    <a:srgbClr val="0073B4"/>
    <a:srgbClr val="438EB7"/>
    <a:srgbClr val="00B9F2"/>
    <a:srgbClr val="007AC2"/>
    <a:srgbClr val="C0E8FF"/>
    <a:srgbClr val="C8EBFF"/>
    <a:srgbClr val="053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4" autoAdjust="0"/>
    <p:restoredTop sz="79438" autoAdjust="0"/>
  </p:normalViewPr>
  <p:slideViewPr>
    <p:cSldViewPr snapToGrid="0" snapToObjects="1" showGuides="1">
      <p:cViewPr varScale="1">
        <p:scale>
          <a:sx n="58" d="100"/>
          <a:sy n="58" d="100"/>
        </p:scale>
        <p:origin x="1188" y="66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slide" Target="slides/slide51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slide" Target="slides/slide2.xml"/><Relationship Id="rId84" Type="http://schemas.openxmlformats.org/officeDocument/2006/relationships/slide" Target="slides/slide18.xml"/><Relationship Id="rId89" Type="http://schemas.openxmlformats.org/officeDocument/2006/relationships/slide" Target="slides/slide23.xml"/><Relationship Id="rId112" Type="http://schemas.openxmlformats.org/officeDocument/2006/relationships/slide" Target="slides/slide46.xml"/><Relationship Id="rId16" Type="http://schemas.openxmlformats.org/officeDocument/2006/relationships/customXml" Target="../customXml/item16.xml"/><Relationship Id="rId107" Type="http://schemas.openxmlformats.org/officeDocument/2006/relationships/slide" Target="slides/slide41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8.xml"/><Relationship Id="rId79" Type="http://schemas.openxmlformats.org/officeDocument/2006/relationships/slide" Target="slides/slide13.xml"/><Relationship Id="rId102" Type="http://schemas.openxmlformats.org/officeDocument/2006/relationships/slide" Target="slides/slide36.xml"/><Relationship Id="rId123" Type="http://schemas.openxmlformats.org/officeDocument/2006/relationships/slide" Target="slides/slide57.xml"/><Relationship Id="rId128" Type="http://schemas.openxmlformats.org/officeDocument/2006/relationships/presProps" Target="presProps.xml"/><Relationship Id="rId5" Type="http://schemas.openxmlformats.org/officeDocument/2006/relationships/customXml" Target="../customXml/item5.xml"/><Relationship Id="rId90" Type="http://schemas.openxmlformats.org/officeDocument/2006/relationships/slide" Target="slides/slide24.xml"/><Relationship Id="rId95" Type="http://schemas.openxmlformats.org/officeDocument/2006/relationships/slide" Target="slides/slide29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" Target="slides/slide3.xml"/><Relationship Id="rId77" Type="http://schemas.openxmlformats.org/officeDocument/2006/relationships/slide" Target="slides/slide11.xml"/><Relationship Id="rId100" Type="http://schemas.openxmlformats.org/officeDocument/2006/relationships/slide" Target="slides/slide34.xml"/><Relationship Id="rId105" Type="http://schemas.openxmlformats.org/officeDocument/2006/relationships/slide" Target="slides/slide39.xml"/><Relationship Id="rId113" Type="http://schemas.openxmlformats.org/officeDocument/2006/relationships/slide" Target="slides/slide47.xml"/><Relationship Id="rId118" Type="http://schemas.openxmlformats.org/officeDocument/2006/relationships/slide" Target="slides/slide52.xml"/><Relationship Id="rId126" Type="http://schemas.openxmlformats.org/officeDocument/2006/relationships/notesMaster" Target="notesMasters/notesMaster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6.xml"/><Relationship Id="rId80" Type="http://schemas.openxmlformats.org/officeDocument/2006/relationships/slide" Target="slides/slide14.xml"/><Relationship Id="rId85" Type="http://schemas.openxmlformats.org/officeDocument/2006/relationships/slide" Target="slides/slide19.xml"/><Relationship Id="rId93" Type="http://schemas.openxmlformats.org/officeDocument/2006/relationships/slide" Target="slides/slide27.xml"/><Relationship Id="rId98" Type="http://schemas.openxmlformats.org/officeDocument/2006/relationships/slide" Target="slides/slide32.xml"/><Relationship Id="rId121" Type="http://schemas.openxmlformats.org/officeDocument/2006/relationships/slide" Target="slides/slide55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slide" Target="slides/slide1.xml"/><Relationship Id="rId103" Type="http://schemas.openxmlformats.org/officeDocument/2006/relationships/slide" Target="slides/slide37.xml"/><Relationship Id="rId108" Type="http://schemas.openxmlformats.org/officeDocument/2006/relationships/slide" Target="slides/slide42.xml"/><Relationship Id="rId116" Type="http://schemas.openxmlformats.org/officeDocument/2006/relationships/slide" Target="slides/slide50.xml"/><Relationship Id="rId124" Type="http://schemas.openxmlformats.org/officeDocument/2006/relationships/slide" Target="slides/slide58.xml"/><Relationship Id="rId129" Type="http://schemas.openxmlformats.org/officeDocument/2006/relationships/viewProps" Target="viewProp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4.xml"/><Relationship Id="rId75" Type="http://schemas.openxmlformats.org/officeDocument/2006/relationships/slide" Target="slides/slide9.xml"/><Relationship Id="rId83" Type="http://schemas.openxmlformats.org/officeDocument/2006/relationships/slide" Target="slides/slide17.xml"/><Relationship Id="rId88" Type="http://schemas.openxmlformats.org/officeDocument/2006/relationships/slide" Target="slides/slide22.xml"/><Relationship Id="rId91" Type="http://schemas.openxmlformats.org/officeDocument/2006/relationships/slide" Target="slides/slide25.xml"/><Relationship Id="rId96" Type="http://schemas.openxmlformats.org/officeDocument/2006/relationships/slide" Target="slides/slide30.xml"/><Relationship Id="rId111" Type="http://schemas.openxmlformats.org/officeDocument/2006/relationships/slide" Target="slides/slide45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slide" Target="slides/slide40.xml"/><Relationship Id="rId114" Type="http://schemas.openxmlformats.org/officeDocument/2006/relationships/slide" Target="slides/slide48.xml"/><Relationship Id="rId119" Type="http://schemas.openxmlformats.org/officeDocument/2006/relationships/slide" Target="slides/slide53.xml"/><Relationship Id="rId127" Type="http://schemas.openxmlformats.org/officeDocument/2006/relationships/handoutMaster" Target="handoutMasters/handoutMaster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7.xml"/><Relationship Id="rId78" Type="http://schemas.openxmlformats.org/officeDocument/2006/relationships/slide" Target="slides/slide12.xml"/><Relationship Id="rId81" Type="http://schemas.openxmlformats.org/officeDocument/2006/relationships/slide" Target="slides/slide15.xml"/><Relationship Id="rId86" Type="http://schemas.openxmlformats.org/officeDocument/2006/relationships/slide" Target="slides/slide20.xml"/><Relationship Id="rId94" Type="http://schemas.openxmlformats.org/officeDocument/2006/relationships/slide" Target="slides/slide28.xml"/><Relationship Id="rId99" Type="http://schemas.openxmlformats.org/officeDocument/2006/relationships/slide" Target="slides/slide33.xml"/><Relationship Id="rId101" Type="http://schemas.openxmlformats.org/officeDocument/2006/relationships/slide" Target="slides/slide35.xml"/><Relationship Id="rId122" Type="http://schemas.openxmlformats.org/officeDocument/2006/relationships/slide" Target="slides/slide56.xml"/><Relationship Id="rId13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43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10.xml"/><Relationship Id="rId97" Type="http://schemas.openxmlformats.org/officeDocument/2006/relationships/slide" Target="slides/slide31.xml"/><Relationship Id="rId104" Type="http://schemas.openxmlformats.org/officeDocument/2006/relationships/slide" Target="slides/slide38.xml"/><Relationship Id="rId120" Type="http://schemas.openxmlformats.org/officeDocument/2006/relationships/slide" Target="slides/slide54.xml"/><Relationship Id="rId125" Type="http://schemas.openxmlformats.org/officeDocument/2006/relationships/slide" Target="slides/slide59.xml"/><Relationship Id="rId7" Type="http://schemas.openxmlformats.org/officeDocument/2006/relationships/customXml" Target="../customXml/item7.xml"/><Relationship Id="rId71" Type="http://schemas.openxmlformats.org/officeDocument/2006/relationships/slide" Target="slides/slide5.xml"/><Relationship Id="rId92" Type="http://schemas.openxmlformats.org/officeDocument/2006/relationships/slide" Target="slides/slide26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slideMaster" Target="slideMasters/slideMaster1.xml"/><Relationship Id="rId87" Type="http://schemas.openxmlformats.org/officeDocument/2006/relationships/slide" Target="slides/slide21.xml"/><Relationship Id="rId110" Type="http://schemas.openxmlformats.org/officeDocument/2006/relationships/slide" Target="slides/slide44.xml"/><Relationship Id="rId115" Type="http://schemas.openxmlformats.org/officeDocument/2006/relationships/slide" Target="slides/slide49.xml"/><Relationship Id="rId131" Type="http://schemas.openxmlformats.org/officeDocument/2006/relationships/tableStyles" Target="tableStyles.xml"/><Relationship Id="rId61" Type="http://schemas.openxmlformats.org/officeDocument/2006/relationships/customXml" Target="../customXml/item61.xml"/><Relationship Id="rId82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16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36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21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42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82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4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20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58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738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4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15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9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32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46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099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850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93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255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35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367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782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97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415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3769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00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4962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870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12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681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65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325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161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296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39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8491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607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915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608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724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5160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9139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848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3293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87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71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6417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703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517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3144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47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00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759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102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089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46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3/22/2018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3/22/2018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3/22/2018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3/22/2018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3/22/2018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3/22/2018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3/22/2018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gif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hyperlink" Target="https://www.kdnuggets.com/2017/08/python-overtakes-r-leader-analytics-data-science.html" TargetMode="External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4"/>
            <a:ext cx="12212929" cy="68697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51602" y="628082"/>
            <a:ext cx="1043747" cy="381248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823694" y="2036910"/>
            <a:ext cx="8227908" cy="914400"/>
          </a:xfrm>
        </p:spPr>
        <p:txBody>
          <a:bodyPr/>
          <a:lstStyle/>
          <a:p>
            <a:pPr algn="l"/>
            <a:r>
              <a:rPr lang="en-US" sz="4800" b="0" dirty="0"/>
              <a:t>ArcGIS API for Python </a:t>
            </a:r>
            <a:br>
              <a:rPr lang="en-US" sz="4800" b="0" dirty="0"/>
            </a:br>
            <a:r>
              <a:rPr lang="en-US" sz="4800" b="0" dirty="0"/>
              <a:t>for Data Scientists</a:t>
            </a:r>
          </a:p>
        </p:txBody>
      </p:sp>
      <p:sp>
        <p:nvSpPr>
          <p:cNvPr id="11" name="Subtitle 7"/>
          <p:cNvSpPr>
            <a:spLocks noGrp="1"/>
          </p:cNvSpPr>
          <p:nvPr>
            <p:ph type="subTitle" idx="1"/>
          </p:nvPr>
        </p:nvSpPr>
        <p:spPr>
          <a:xfrm>
            <a:off x="1828802" y="3003305"/>
            <a:ext cx="5641382" cy="914400"/>
          </a:xfrm>
        </p:spPr>
        <p:txBody>
          <a:bodyPr/>
          <a:lstStyle/>
          <a:p>
            <a:pPr algn="l"/>
            <a:r>
              <a:rPr lang="en-US" dirty="0"/>
              <a:t>Andrew Chapkowski</a:t>
            </a:r>
          </a:p>
          <a:p>
            <a:pPr algn="l"/>
            <a:r>
              <a:rPr lang="en-US" dirty="0"/>
              <a:t>Alberto Nieto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69096" y="6098478"/>
            <a:ext cx="3388659" cy="29204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2018 </a:t>
            </a:r>
            <a:r>
              <a:rPr lang="en-US" sz="1600" b="1" dirty="0" err="1">
                <a:solidFill>
                  <a:schemeClr val="tx1">
                    <a:alpha val="35000"/>
                  </a:schemeClr>
                </a:solidFill>
              </a:rPr>
              <a:t>Esri</a:t>
            </a:r>
            <a:r>
              <a:rPr lang="en-US" sz="1600" b="1" dirty="0">
                <a:solidFill>
                  <a:schemeClr val="tx1">
                    <a:alpha val="35000"/>
                  </a:schemeClr>
                </a:solidFill>
              </a:rPr>
              <a:t> Developer </a:t>
            </a:r>
            <a:r>
              <a:rPr lang="en-US" sz="1600" b="1">
                <a:solidFill>
                  <a:schemeClr val="tx1">
                    <a:alpha val="35000"/>
                  </a:schemeClr>
                </a:solidFill>
              </a:rPr>
              <a:t>Summit</a:t>
            </a:r>
            <a:r>
              <a:rPr lang="en-US" sz="1600">
                <a:solidFill>
                  <a:schemeClr val="tx1">
                    <a:alpha val="35000"/>
                  </a:schemeClr>
                </a:solidFill>
              </a:rPr>
              <a:t> </a:t>
            </a:r>
            <a:r>
              <a:rPr lang="en-US" sz="1600" b="1">
                <a:solidFill>
                  <a:schemeClr val="tx1">
                    <a:alpha val="35000"/>
                  </a:schemeClr>
                </a:solidFill>
              </a:rPr>
              <a:t>DC</a:t>
            </a:r>
            <a:endParaRPr lang="en-US" sz="1600" b="1" dirty="0">
              <a:solidFill>
                <a:schemeClr val="tx1">
                  <a:alpha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1646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5D3CC-647C-45C6-BE88-18C95D2D39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740A0E6-B415-4565-AC39-0EDEAD94FBF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E382F-C98F-49AB-B306-C6F969DBB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6543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5D3CC-647C-45C6-BE88-18C95D2D39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740A0E6-B415-4565-AC39-0EDEAD94FBF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CF32BA-553A-493E-B715-4972BE71C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81915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ECA74CCA-705A-439B-ADE1-266895A06E32}"/>
              </a:ext>
            </a:extLst>
          </p:cNvPr>
          <p:cNvSpPr txBox="1">
            <a:spLocks/>
          </p:cNvSpPr>
          <p:nvPr/>
        </p:nvSpPr>
        <p:spPr>
          <a:xfrm>
            <a:off x="1733085" y="1666428"/>
            <a:ext cx="8725829" cy="35394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11500" b="0" dirty="0">
                <a:latin typeface="Freestyle Script" panose="030804020302050B0404" pitchFamily="66" charset="0"/>
              </a:rPr>
              <a:t>“The Language of Spatial Analysis”</a:t>
            </a:r>
          </a:p>
        </p:txBody>
      </p:sp>
    </p:spTree>
    <p:extLst>
      <p:ext uri="{BB962C8B-B14F-4D97-AF65-F5344CB8AC3E}">
        <p14:creationId xmlns:p14="http://schemas.microsoft.com/office/powerpoint/2010/main" val="392218502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ECA74CCA-705A-439B-ADE1-266895A06E32}"/>
              </a:ext>
            </a:extLst>
          </p:cNvPr>
          <p:cNvSpPr txBox="1">
            <a:spLocks/>
          </p:cNvSpPr>
          <p:nvPr/>
        </p:nvSpPr>
        <p:spPr>
          <a:xfrm>
            <a:off x="1284850" y="2544142"/>
            <a:ext cx="8725829" cy="176971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11500" b="0" dirty="0">
                <a:latin typeface="Freestyle Script" panose="030804020302050B0404" pitchFamily="66" charset="0"/>
              </a:rPr>
              <a:t>Exploring your data…</a:t>
            </a:r>
          </a:p>
        </p:txBody>
      </p:sp>
    </p:spTree>
    <p:extLst>
      <p:ext uri="{BB962C8B-B14F-4D97-AF65-F5344CB8AC3E}">
        <p14:creationId xmlns:p14="http://schemas.microsoft.com/office/powerpoint/2010/main" val="426468197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8" name="Subtitle 9">
            <a:extLst>
              <a:ext uri="{FF2B5EF4-FFF2-40B4-BE49-F238E27FC236}">
                <a16:creationId xmlns:a16="http://schemas.microsoft.com/office/drawing/2014/main" id="{45438E4D-705F-4D02-886E-13FACA493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8757082" cy="666849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dirty="0">
                <a:solidFill>
                  <a:schemeClr val="tx1"/>
                </a:solidFill>
              </a:rPr>
              <a:t>Feature layers as a Pandas </a:t>
            </a:r>
            <a:r>
              <a:rPr lang="en-US" sz="2000" dirty="0" err="1">
                <a:solidFill>
                  <a:schemeClr val="tx1"/>
                </a:solidFill>
              </a:rPr>
              <a:t>dataframe</a:t>
            </a:r>
            <a:endParaRPr lang="en-US" sz="2000" dirty="0">
              <a:solidFill>
                <a:schemeClr val="tx1"/>
              </a:solidFill>
            </a:endParaRPr>
          </a:p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 err="1">
                <a:solidFill>
                  <a:schemeClr val="tx1"/>
                </a:solidFill>
                <a:latin typeface="Consolas" panose="020B0609020204030204" pitchFamily="49" charset="0"/>
                <a:cs typeface="Avenir LT Std 65 Medium" charset="0"/>
              </a:rPr>
              <a:t>arcgis.features.SpatialDataFrame</a:t>
            </a:r>
            <a:r>
              <a:rPr lang="en-US" sz="2000" b="0" dirty="0">
                <a:solidFill>
                  <a:schemeClr val="tx1"/>
                </a:solidFill>
                <a:cs typeface="Avenir LT Std 65 Medium" charset="0"/>
              </a:rPr>
              <a:t> class</a:t>
            </a: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D790927A-2977-4585-9E80-214F10128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016" y="2195369"/>
            <a:ext cx="8957804" cy="743793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Spatial </a:t>
            </a:r>
            <a:r>
              <a:rPr lang="en-US" sz="5400" b="0" dirty="0" err="1">
                <a:ea typeface="Avenir LT Std 55 Roman" charset="0"/>
                <a:cs typeface="Avenir LT Std 55 Roman" charset="0"/>
              </a:rPr>
              <a:t>DataFrame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095351420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ECA74CCA-705A-439B-ADE1-266895A06E32}"/>
              </a:ext>
            </a:extLst>
          </p:cNvPr>
          <p:cNvSpPr txBox="1">
            <a:spLocks/>
          </p:cNvSpPr>
          <p:nvPr/>
        </p:nvSpPr>
        <p:spPr>
          <a:xfrm>
            <a:off x="685799" y="682625"/>
            <a:ext cx="8725829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What is a Spatial Data Frame?</a:t>
            </a:r>
          </a:p>
          <a:p>
            <a:pPr algn="l"/>
            <a:endParaRPr lang="en-US" sz="28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189D2-07DE-4D5B-9B22-6122B35FD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5" y="1602201"/>
            <a:ext cx="4739653" cy="2797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1E3D52-A67E-4A36-BC04-BE94264F5CEC}"/>
              </a:ext>
            </a:extLst>
          </p:cNvPr>
          <p:cNvSpPr txBox="1"/>
          <p:nvPr/>
        </p:nvSpPr>
        <p:spPr>
          <a:xfrm>
            <a:off x="6347205" y="2295980"/>
            <a:ext cx="5528978" cy="333487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2000" dirty="0">
              <a:ea typeface="+mn-ea"/>
              <a:cs typeface="+mn-cs"/>
            </a:endParaRP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+mn-ea"/>
                <a:cs typeface="+mn-cs"/>
              </a:rPr>
              <a:t>Built on </a:t>
            </a:r>
            <a:r>
              <a:rPr lang="en-US" sz="2000" dirty="0"/>
              <a:t>Pandas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+mn-ea"/>
              <a:cs typeface="+mn-cs"/>
            </a:endParaRP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Easy to Update, Query and Add New Content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+mn-ea"/>
              <a:cs typeface="+mn-cs"/>
            </a:endParaRP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+mn-ea"/>
                <a:cs typeface="+mn-cs"/>
              </a:rPr>
              <a:t>Quickly visualize data</a:t>
            </a:r>
          </a:p>
        </p:txBody>
      </p:sp>
    </p:spTree>
    <p:extLst>
      <p:ext uri="{BB962C8B-B14F-4D97-AF65-F5344CB8AC3E}">
        <p14:creationId xmlns:p14="http://schemas.microsoft.com/office/powerpoint/2010/main" val="76264989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239E05E4-A2B6-44CE-BD90-8B220E043E4A}"/>
              </a:ext>
            </a:extLst>
          </p:cNvPr>
          <p:cNvSpPr txBox="1">
            <a:spLocks/>
          </p:cNvSpPr>
          <p:nvPr/>
        </p:nvSpPr>
        <p:spPr>
          <a:xfrm>
            <a:off x="685799" y="682625"/>
            <a:ext cx="8725829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Benefits of Spatial Data Frame</a:t>
            </a:r>
          </a:p>
          <a:p>
            <a:pPr algn="l"/>
            <a:endParaRPr lang="en-US" sz="2800" b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71FF75-B93B-4C78-B050-0C28465E995A}"/>
              </a:ext>
            </a:extLst>
          </p:cNvPr>
          <p:cNvGrpSpPr/>
          <p:nvPr/>
        </p:nvGrpSpPr>
        <p:grpSpPr>
          <a:xfrm>
            <a:off x="7687521" y="1254032"/>
            <a:ext cx="3562847" cy="4753638"/>
            <a:chOff x="7687521" y="1254032"/>
            <a:chExt cx="3562847" cy="47536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32A7BA-637B-40EE-BDD2-A125C8020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7521" y="1254032"/>
              <a:ext cx="3562847" cy="47536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D80731-B07E-4D2B-B657-86FC962DD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8538" y="3429000"/>
              <a:ext cx="1426952" cy="128462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39297EF-9009-4525-A7A0-C09574A87F40}"/>
              </a:ext>
            </a:extLst>
          </p:cNvPr>
          <p:cNvSpPr txBox="1"/>
          <p:nvPr/>
        </p:nvSpPr>
        <p:spPr>
          <a:xfrm>
            <a:off x="874228" y="1571293"/>
            <a:ext cx="5702842" cy="279983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dirty="0">
              <a:ea typeface="+mn-ea"/>
              <a:cs typeface="+mn-cs"/>
            </a:endParaRP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+mn-ea"/>
                <a:cs typeface="+mn-cs"/>
              </a:rPr>
              <a:t>All the benefits of Pandas </a:t>
            </a:r>
            <a:r>
              <a:rPr lang="en-US" sz="2000" dirty="0" err="1">
                <a:ea typeface="+mn-ea"/>
                <a:cs typeface="+mn-cs"/>
              </a:rPr>
              <a:t>Dataframes</a:t>
            </a:r>
            <a:r>
              <a:rPr lang="en-US" sz="2000" dirty="0"/>
              <a:t>, but now with geometry!</a:t>
            </a:r>
          </a:p>
          <a:p>
            <a:pPr lvl="1" eaLnBrk="0" hangingPunct="0">
              <a:lnSpc>
                <a:spcPts val="1800"/>
              </a:lnSpc>
            </a:pPr>
            <a:endParaRPr lang="en-US" sz="2000" dirty="0">
              <a:ea typeface="+mn-ea"/>
              <a:cs typeface="+mn-cs"/>
            </a:endParaRP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+mn-ea"/>
                <a:cs typeface="+mn-cs"/>
              </a:rPr>
              <a:t>Packs large datasets into memory efficiently</a:t>
            </a:r>
          </a:p>
          <a:p>
            <a:pPr marL="742950" lvl="1" indent="-285750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+mn-ea"/>
                <a:cs typeface="+mn-cs"/>
              </a:rPr>
              <a:t>Powerful .</a:t>
            </a:r>
            <a:r>
              <a:rPr lang="en-US" sz="2000" dirty="0" err="1">
                <a:ea typeface="+mn-ea"/>
                <a:cs typeface="+mn-cs"/>
              </a:rPr>
              <a:t>groupby</a:t>
            </a:r>
            <a:r>
              <a:rPr lang="en-US" sz="2000" dirty="0">
                <a:ea typeface="+mn-ea"/>
                <a:cs typeface="+mn-cs"/>
              </a:rPr>
              <a:t> operations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Spatial Indexing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+mn-ea"/>
              <a:cs typeface="+mn-cs"/>
            </a:endParaRPr>
          </a:p>
          <a:p>
            <a:pPr marL="742950" lvl="1" indent="-285750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+mn-ea"/>
                <a:cs typeface="+mn-cs"/>
              </a:rPr>
              <a:t>Consumes multiple data formats</a:t>
            </a:r>
            <a:endParaRPr lang="en-US" sz="1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02611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1A943489-7B99-496D-9C2B-CD719A997431}"/>
              </a:ext>
            </a:extLst>
          </p:cNvPr>
          <p:cNvSpPr txBox="1">
            <a:spLocks/>
          </p:cNvSpPr>
          <p:nvPr/>
        </p:nvSpPr>
        <p:spPr>
          <a:xfrm>
            <a:off x="685799" y="682625"/>
            <a:ext cx="8725829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Geometry Engine Support</a:t>
            </a:r>
          </a:p>
          <a:p>
            <a:pPr algn="l"/>
            <a:endParaRPr lang="en-US" sz="2800" b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083824-AA1D-46BF-B2E3-2E2B2617F43D}"/>
              </a:ext>
            </a:extLst>
          </p:cNvPr>
          <p:cNvGrpSpPr/>
          <p:nvPr/>
        </p:nvGrpSpPr>
        <p:grpSpPr>
          <a:xfrm>
            <a:off x="7687521" y="1254032"/>
            <a:ext cx="3562847" cy="4753638"/>
            <a:chOff x="7687521" y="1254032"/>
            <a:chExt cx="3562847" cy="47536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3E8B44-BEB9-43FD-AC8F-2659714E6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7521" y="1254032"/>
              <a:ext cx="3562847" cy="47536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1901882-5C7F-4335-9C5D-15C278CFD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8538" y="3429000"/>
              <a:ext cx="1426952" cy="128462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45855A5-D2F5-49F7-AEAF-E687226AF04B}"/>
              </a:ext>
            </a:extLst>
          </p:cNvPr>
          <p:cNvSpPr txBox="1"/>
          <p:nvPr/>
        </p:nvSpPr>
        <p:spPr>
          <a:xfrm>
            <a:off x="874228" y="1571294"/>
            <a:ext cx="4710784" cy="132329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ea typeface="+mn-ea"/>
                <a:cs typeface="+mn-cs"/>
              </a:rPr>
              <a:t>ArcPy</a:t>
            </a:r>
            <a:endParaRPr lang="en-US" sz="2000" b="1" dirty="0">
              <a:ea typeface="+mn-ea"/>
              <a:cs typeface="+mn-cs"/>
            </a:endParaRP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a typeface="+mn-ea"/>
                <a:cs typeface="+mn-cs"/>
              </a:rPr>
              <a:t>Shapely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387962D5-5CED-4741-8C2D-42900BD3EE9E}"/>
              </a:ext>
            </a:extLst>
          </p:cNvPr>
          <p:cNvSpPr txBox="1">
            <a:spLocks/>
          </p:cNvSpPr>
          <p:nvPr/>
        </p:nvSpPr>
        <p:spPr>
          <a:xfrm>
            <a:off x="685798" y="2837004"/>
            <a:ext cx="8725829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Data Reader Support</a:t>
            </a:r>
          </a:p>
          <a:p>
            <a:pPr algn="l"/>
            <a:endParaRPr lang="en-US" sz="2800"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F1A8B-5667-49BE-95F5-88FBA9A96843}"/>
              </a:ext>
            </a:extLst>
          </p:cNvPr>
          <p:cNvSpPr txBox="1"/>
          <p:nvPr/>
        </p:nvSpPr>
        <p:spPr>
          <a:xfrm>
            <a:off x="908305" y="3466530"/>
            <a:ext cx="4710784" cy="132329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ea typeface="+mn-ea"/>
                <a:cs typeface="+mn-cs"/>
              </a:rPr>
              <a:t>ArcPy</a:t>
            </a:r>
            <a:endParaRPr lang="en-US" sz="2000" b="1" dirty="0">
              <a:ea typeface="+mn-ea"/>
              <a:cs typeface="+mn-cs"/>
            </a:endParaRP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Fiona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ea typeface="+mn-ea"/>
                <a:cs typeface="+mn-cs"/>
              </a:rPr>
              <a:t>pyshp</a:t>
            </a:r>
            <a:endParaRPr lang="en-US" sz="20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657967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95369"/>
            <a:ext cx="6632870" cy="743793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Demo: Flight Paths</a:t>
            </a:r>
            <a:endParaRPr lang="en-US" sz="54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343E641-77A1-4337-8EAC-29C64D7943D7}"/>
              </a:ext>
            </a:extLst>
          </p:cNvPr>
          <p:cNvSpPr txBox="1">
            <a:spLocks/>
          </p:cNvSpPr>
          <p:nvPr/>
        </p:nvSpPr>
        <p:spPr>
          <a:xfrm>
            <a:off x="1279016" y="2912254"/>
            <a:ext cx="466171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200" b="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000">
                <a:solidFill>
                  <a:schemeClr val="tx1"/>
                </a:solidFill>
                <a:cs typeface="Avenir LT Std 65 Medium" charset="0"/>
              </a:rPr>
              <a:t>Using Spatial DataFrame</a:t>
            </a:r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33070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ECA74CCA-705A-439B-ADE1-266895A06E32}"/>
              </a:ext>
            </a:extLst>
          </p:cNvPr>
          <p:cNvSpPr txBox="1">
            <a:spLocks/>
          </p:cNvSpPr>
          <p:nvPr/>
        </p:nvSpPr>
        <p:spPr>
          <a:xfrm>
            <a:off x="685799" y="682625"/>
            <a:ext cx="87258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Spatial </a:t>
            </a:r>
            <a:r>
              <a:rPr lang="en-US" sz="2800" b="0" dirty="0" err="1"/>
              <a:t>Dataframes</a:t>
            </a:r>
            <a:r>
              <a:rPr lang="en-US" sz="2800" b="0" dirty="0"/>
              <a:t>: Source Data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189D2-07DE-4D5B-9B22-6122B35FD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991" y="3429000"/>
            <a:ext cx="4739653" cy="2797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1E3D52-A67E-4A36-BC04-BE94264F5CEC}"/>
              </a:ext>
            </a:extLst>
          </p:cNvPr>
          <p:cNvSpPr txBox="1"/>
          <p:nvPr/>
        </p:nvSpPr>
        <p:spPr>
          <a:xfrm>
            <a:off x="1817805" y="2039954"/>
            <a:ext cx="4607859" cy="333487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2000" dirty="0"/>
              <a:t>Source data methods:</a:t>
            </a:r>
          </a:p>
          <a:p>
            <a:pPr eaLnBrk="0" hangingPunct="0">
              <a:lnSpc>
                <a:spcPts val="1800"/>
              </a:lnSpc>
            </a:pPr>
            <a:endParaRPr lang="en-US" sz="2000" dirty="0"/>
          </a:p>
          <a:p>
            <a:pPr marL="800100" lvl="1" indent="-342900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from_csv</a:t>
            </a:r>
            <a:endParaRPr lang="en-US" sz="2000" dirty="0"/>
          </a:p>
          <a:p>
            <a:pPr marL="800100" lvl="1" indent="-342900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from_df</a:t>
            </a:r>
            <a:endParaRPr lang="en-US" sz="2000" dirty="0"/>
          </a:p>
          <a:p>
            <a:pPr marL="800100" lvl="1" indent="-342900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from_dict</a:t>
            </a:r>
            <a:endParaRPr lang="en-US" sz="2000" dirty="0"/>
          </a:p>
          <a:p>
            <a:pPr marL="800100" lvl="1" indent="-342900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from_featureclass</a:t>
            </a:r>
            <a:r>
              <a:rPr lang="en-US" sz="2000" dirty="0"/>
              <a:t>!</a:t>
            </a:r>
          </a:p>
          <a:p>
            <a:pPr marL="800100" lvl="1" indent="-342900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from_layer</a:t>
            </a:r>
            <a:r>
              <a:rPr lang="en-US" sz="2000" dirty="0"/>
              <a:t>!</a:t>
            </a:r>
            <a:endParaRPr lang="en-US" sz="20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51437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9EDFD753-6FCC-4167-87D6-A0161B6E7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481013"/>
            <a:ext cx="5715000" cy="58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89178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ECA74CCA-705A-439B-ADE1-266895A06E32}"/>
              </a:ext>
            </a:extLst>
          </p:cNvPr>
          <p:cNvSpPr txBox="1">
            <a:spLocks/>
          </p:cNvSpPr>
          <p:nvPr/>
        </p:nvSpPr>
        <p:spPr>
          <a:xfrm>
            <a:off x="685799" y="682625"/>
            <a:ext cx="87258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Spatial </a:t>
            </a:r>
            <a:r>
              <a:rPr lang="en-US" sz="2800" b="0" dirty="0" err="1"/>
              <a:t>Dataframes</a:t>
            </a:r>
            <a:r>
              <a:rPr lang="en-US" sz="2800" b="0" dirty="0"/>
              <a:t>: Target Data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189D2-07DE-4D5B-9B22-6122B35FD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991" y="3429000"/>
            <a:ext cx="4739653" cy="2797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1E3D52-A67E-4A36-BC04-BE94264F5CEC}"/>
              </a:ext>
            </a:extLst>
          </p:cNvPr>
          <p:cNvSpPr txBox="1"/>
          <p:nvPr/>
        </p:nvSpPr>
        <p:spPr>
          <a:xfrm>
            <a:off x="685799" y="1905113"/>
            <a:ext cx="4607859" cy="333487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2400" dirty="0"/>
              <a:t>Target data methods:</a:t>
            </a:r>
          </a:p>
          <a:p>
            <a:pPr eaLnBrk="0" hangingPunct="0">
              <a:lnSpc>
                <a:spcPts val="1800"/>
              </a:lnSpc>
            </a:pPr>
            <a:endParaRPr lang="en-US" sz="24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to_clipboard</a:t>
            </a: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to_csv</a:t>
            </a: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to_dense</a:t>
            </a: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to_dict</a:t>
            </a: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to_excel</a:t>
            </a: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to_feather</a:t>
            </a: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to_json</a:t>
            </a:r>
            <a:endParaRPr lang="en-US" sz="2000" dirty="0"/>
          </a:p>
          <a:p>
            <a:pPr fontAlgn="ctr"/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652777-190C-4C01-B76B-420331A6410D}"/>
              </a:ext>
            </a:extLst>
          </p:cNvPr>
          <p:cNvSpPr/>
          <p:nvPr/>
        </p:nvSpPr>
        <p:spPr>
          <a:xfrm>
            <a:off x="3389278" y="2098568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to_featureclass</a:t>
            </a:r>
            <a:r>
              <a:rPr lang="en-US" sz="2000" dirty="0"/>
              <a:t>!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to_featurelayer</a:t>
            </a:r>
            <a:r>
              <a:rPr lang="en-US" sz="2000" dirty="0"/>
              <a:t>!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to_featureset</a:t>
            </a: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to_html</a:t>
            </a: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to_pickle</a:t>
            </a: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to_records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174448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ECA74CCA-705A-439B-ADE1-266895A06E32}"/>
              </a:ext>
            </a:extLst>
          </p:cNvPr>
          <p:cNvSpPr txBox="1">
            <a:spLocks/>
          </p:cNvSpPr>
          <p:nvPr/>
        </p:nvSpPr>
        <p:spPr>
          <a:xfrm>
            <a:off x="685799" y="682625"/>
            <a:ext cx="87258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Spatial </a:t>
            </a:r>
            <a:r>
              <a:rPr lang="en-US" sz="2800" b="0" dirty="0" err="1"/>
              <a:t>Dataframes</a:t>
            </a:r>
            <a:r>
              <a:rPr lang="en-US" sz="2800" b="0" dirty="0"/>
              <a:t>: Other “Must-Know”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189D2-07DE-4D5B-9B22-6122B35FD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737" y="3759506"/>
            <a:ext cx="4739653" cy="27972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84A974-A4AC-4A11-9F9E-926122F6B9B5}"/>
              </a:ext>
            </a:extLst>
          </p:cNvPr>
          <p:cNvSpPr/>
          <p:nvPr/>
        </p:nvSpPr>
        <p:spPr>
          <a:xfrm>
            <a:off x="4768515" y="180567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.geometry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geometry_type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get_value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get_values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groupby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.merge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merge_datasets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82D136-8B27-4BB8-AB5F-50BB06FAFA05}"/>
              </a:ext>
            </a:extLst>
          </p:cNvPr>
          <p:cNvSpPr/>
          <p:nvPr/>
        </p:nvSpPr>
        <p:spPr>
          <a:xfrm>
            <a:off x="204610" y="1704394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font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Querying: 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iloc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.query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B57F17-236A-4BD6-B3C1-D6FAB356FA87}"/>
              </a:ext>
            </a:extLst>
          </p:cNvPr>
          <p:cNvSpPr/>
          <p:nvPr/>
        </p:nvSpPr>
        <p:spPr>
          <a:xfrm>
            <a:off x="204610" y="331289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font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Inherent DF analysis methods: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.kurtosis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Many others…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DFF1AD-C55F-40AD-B217-830674B3C817}"/>
              </a:ext>
            </a:extLst>
          </p:cNvPr>
          <p:cNvSpPr/>
          <p:nvPr/>
        </p:nvSpPr>
        <p:spPr>
          <a:xfrm>
            <a:off x="7468074" y="1817485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memory_usage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setindex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/ .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set_geometry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.shape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spatial_reference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828674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ECA74CCA-705A-439B-ADE1-266895A06E32}"/>
              </a:ext>
            </a:extLst>
          </p:cNvPr>
          <p:cNvSpPr txBox="1">
            <a:spLocks/>
          </p:cNvSpPr>
          <p:nvPr/>
        </p:nvSpPr>
        <p:spPr>
          <a:xfrm>
            <a:off x="1069697" y="2551285"/>
            <a:ext cx="8725829" cy="176971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11500" b="0" dirty="0">
                <a:latin typeface="Freestyle Script" panose="030804020302050B0404" pitchFamily="66" charset="0"/>
              </a:rPr>
              <a:t>Analyze and Model…</a:t>
            </a:r>
          </a:p>
        </p:txBody>
      </p:sp>
    </p:spTree>
    <p:extLst>
      <p:ext uri="{BB962C8B-B14F-4D97-AF65-F5344CB8AC3E}">
        <p14:creationId xmlns:p14="http://schemas.microsoft.com/office/powerpoint/2010/main" val="379385832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8" name="Subtitle 9">
            <a:extLst>
              <a:ext uri="{FF2B5EF4-FFF2-40B4-BE49-F238E27FC236}">
                <a16:creationId xmlns:a16="http://schemas.microsoft.com/office/drawing/2014/main" id="{333F4F96-F1DB-486F-96F9-9403C33FAAD0}"/>
              </a:ext>
            </a:extLst>
          </p:cNvPr>
          <p:cNvSpPr txBox="1">
            <a:spLocks/>
          </p:cNvSpPr>
          <p:nvPr/>
        </p:nvSpPr>
        <p:spPr>
          <a:xfrm>
            <a:off x="901920" y="2814364"/>
            <a:ext cx="6245411" cy="66684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200" b="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Six categories of tools from your GIS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Avenir LT Std 65 Medium" charset="0"/>
            </a:endParaRP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Avenir LT Std 65 Medium" charset="0"/>
              </a:rPr>
              <a:t>arcgis.feature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Avenir LT Std 65 Medium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submodules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B368660-649B-4392-B366-8C0E6BB9A53C}"/>
              </a:ext>
            </a:extLst>
          </p:cNvPr>
          <p:cNvSpPr txBox="1">
            <a:spLocks/>
          </p:cNvSpPr>
          <p:nvPr/>
        </p:nvSpPr>
        <p:spPr>
          <a:xfrm>
            <a:off x="901920" y="2029163"/>
            <a:ext cx="8671738" cy="743793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>
              <a:lnSpc>
                <a:spcPts val="5800"/>
              </a:lnSpc>
            </a:pPr>
            <a:r>
              <a:rPr lang="en-US" sz="5400" b="0" dirty="0" err="1">
                <a:ea typeface="Avenir LT Std 55 Roman" charset="0"/>
                <a:cs typeface="Avenir LT Std 55 Roman" charset="0"/>
              </a:rPr>
              <a:t>WebGIS</a:t>
            </a:r>
            <a:r>
              <a:rPr lang="en-US" sz="5400" b="0" dirty="0">
                <a:ea typeface="Avenir LT Std 55 Roman" charset="0"/>
                <a:cs typeface="Avenir LT Std 55 Roman" charset="0"/>
              </a:rPr>
              <a:t> Spatial Analysis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08159403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24EA8B18-2696-4445-BD76-D9909BAA9B2E}"/>
              </a:ext>
            </a:extLst>
          </p:cNvPr>
          <p:cNvSpPr txBox="1">
            <a:spLocks/>
          </p:cNvSpPr>
          <p:nvPr/>
        </p:nvSpPr>
        <p:spPr>
          <a:xfrm>
            <a:off x="685800" y="682625"/>
            <a:ext cx="5181600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Spatial Analysis Tools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3FDBC0B-2B98-4CF8-A0A0-23717A3163DC}"/>
              </a:ext>
            </a:extLst>
          </p:cNvPr>
          <p:cNvSpPr txBox="1">
            <a:spLocks/>
          </p:cNvSpPr>
          <p:nvPr/>
        </p:nvSpPr>
        <p:spPr>
          <a:xfrm>
            <a:off x="914400" y="182880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0" dirty="0"/>
              <a:t>Summarize Data</a:t>
            </a:r>
          </a:p>
          <a:p>
            <a:r>
              <a:rPr lang="en-US" b="0" dirty="0"/>
              <a:t>Find Locations</a:t>
            </a:r>
          </a:p>
          <a:p>
            <a:r>
              <a:rPr lang="en-US" b="0" dirty="0"/>
              <a:t>Data Enrichment</a:t>
            </a:r>
          </a:p>
          <a:p>
            <a:r>
              <a:rPr lang="en-US" b="0" dirty="0"/>
              <a:t>Analyze Patterns</a:t>
            </a:r>
          </a:p>
          <a:p>
            <a:r>
              <a:rPr lang="en-US" b="0" dirty="0"/>
              <a:t>Use Proximity</a:t>
            </a:r>
          </a:p>
          <a:p>
            <a:r>
              <a:rPr lang="en-US" b="0" dirty="0"/>
              <a:t>Manage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224CE2-F2D6-42F4-946E-9E58DB2DC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629" y="1313937"/>
            <a:ext cx="40386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1228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BD9B4C6A-AC02-439A-8413-0EFEE679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Summarize Data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C65C7AE-05C2-42DC-A920-9516599CE023}"/>
              </a:ext>
            </a:extLst>
          </p:cNvPr>
          <p:cNvSpPr txBox="1">
            <a:spLocks/>
          </p:cNvSpPr>
          <p:nvPr/>
        </p:nvSpPr>
        <p:spPr>
          <a:xfrm>
            <a:off x="685800" y="93545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0"/>
              <a:t>Calculate summary statistics for features and attributes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9CC62-A5E2-4530-B88F-E969DDAE6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95" y="1691727"/>
            <a:ext cx="8524875" cy="346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8D7338-5DB5-4EEA-99D1-11A4CBE53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239" y="4275641"/>
            <a:ext cx="8759870" cy="2108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9BE9CF-FF40-41C8-B2B8-240461E47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335" y="1367348"/>
            <a:ext cx="2895600" cy="213360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086056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02D7C2EC-4A31-4003-909A-FA39863D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Enrich Layer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E1CC49B-F20D-46AD-ABC1-A4E34CCFABA1}"/>
              </a:ext>
            </a:extLst>
          </p:cNvPr>
          <p:cNvSpPr txBox="1">
            <a:spLocks/>
          </p:cNvSpPr>
          <p:nvPr/>
        </p:nvSpPr>
        <p:spPr>
          <a:xfrm>
            <a:off x="685800" y="93545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0"/>
              <a:t>Add detailed demographic data and statistics to your analysis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A83A5B-702A-4E56-832B-ABAD38672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343060"/>
            <a:ext cx="9004729" cy="480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58521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362382D5-C669-4CB3-BA01-57D0D075F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Use Proximity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75EC42F-A74C-47EB-9A85-C344468F8A2F}"/>
              </a:ext>
            </a:extLst>
          </p:cNvPr>
          <p:cNvSpPr txBox="1">
            <a:spLocks/>
          </p:cNvSpPr>
          <p:nvPr/>
        </p:nvSpPr>
        <p:spPr>
          <a:xfrm>
            <a:off x="685800" y="93545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0"/>
              <a:t>“What is near what?”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19131-DFD1-469B-A9CE-4F28EEB22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33" y="1699701"/>
            <a:ext cx="8555393" cy="3439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EB378-A55A-4B1C-997E-F338B6D83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503" y="1037641"/>
            <a:ext cx="2924175" cy="260985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373C68-05CB-47D7-AC1C-CD425A6C0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944" y="4540992"/>
            <a:ext cx="96583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3185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2E81A1DF-F824-4E43-B375-905ABB9A4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Use Proximity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993F73E-4103-4ED1-B5C7-ADDA029F5F4E}"/>
              </a:ext>
            </a:extLst>
          </p:cNvPr>
          <p:cNvSpPr txBox="1">
            <a:spLocks/>
          </p:cNvSpPr>
          <p:nvPr/>
        </p:nvSpPr>
        <p:spPr>
          <a:xfrm>
            <a:off x="685800" y="93545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0"/>
              <a:t>“What is near what?”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E7BE9A-3D67-4351-BDB3-166858EC3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81" y="1696194"/>
            <a:ext cx="9439275" cy="377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9D0B6-3706-4D99-A5D8-6D56E412D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503" y="1037641"/>
            <a:ext cx="2924175" cy="260985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46919B-EC39-4286-85C8-E1E42244D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3996" y="4856626"/>
            <a:ext cx="88011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58079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64D5877F-BEC8-43D7-BACE-FA8F733B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Manage Data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B0C4A0A-55E6-4AFB-96C2-B0496E14E193}"/>
              </a:ext>
            </a:extLst>
          </p:cNvPr>
          <p:cNvSpPr txBox="1">
            <a:spLocks/>
          </p:cNvSpPr>
          <p:nvPr/>
        </p:nvSpPr>
        <p:spPr>
          <a:xfrm>
            <a:off x="685800" y="93545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0"/>
              <a:t>Manage geographic data, overlay layers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55E3B4-9A4F-49CC-83F1-6207976B0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81" y="1696194"/>
            <a:ext cx="9439275" cy="377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06A4C5-9CFC-4468-A57B-46DB9B0BF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551" y="4809001"/>
            <a:ext cx="8858250" cy="1695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21F39C-7018-457C-85D0-E43F3A85D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0971" y="966585"/>
            <a:ext cx="2981325" cy="215265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0579044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pic>
        <p:nvPicPr>
          <p:cNvPr id="2050" name="Picture 2" descr="Image result for analyst developer venn diagram">
            <a:extLst>
              <a:ext uri="{FF2B5EF4-FFF2-40B4-BE49-F238E27FC236}">
                <a16:creationId xmlns:a16="http://schemas.microsoft.com/office/drawing/2014/main" id="{FD437D24-0081-4124-8BE6-C78E47DC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700088"/>
            <a:ext cx="5791200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726954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DDA32023-3A5F-46B5-85DD-FDC17CE2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Analyze Patterns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A5234BF-1A8F-4834-BB9E-EE165BD93C79}"/>
              </a:ext>
            </a:extLst>
          </p:cNvPr>
          <p:cNvSpPr txBox="1">
            <a:spLocks/>
          </p:cNvSpPr>
          <p:nvPr/>
        </p:nvSpPr>
        <p:spPr>
          <a:xfrm>
            <a:off x="685800" y="93545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GB" b="0"/>
              <a:t>Identify, quantify, and visualize spatial patterns in your data.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6E075-0724-44EC-B390-6E536EF07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673" y="1953900"/>
            <a:ext cx="8572500" cy="3495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032AB8-293F-4036-8EAF-52422E429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827" y="4959415"/>
            <a:ext cx="8858250" cy="1133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89DB0D-1BC8-49E0-B984-8A5331251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9798" y="2449267"/>
            <a:ext cx="2952750" cy="219075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220007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24EA8B18-2696-4445-BD76-D9909BAA9B2E}"/>
              </a:ext>
            </a:extLst>
          </p:cNvPr>
          <p:cNvSpPr txBox="1">
            <a:spLocks/>
          </p:cNvSpPr>
          <p:nvPr/>
        </p:nvSpPr>
        <p:spPr>
          <a:xfrm>
            <a:off x="685800" y="682625"/>
            <a:ext cx="5181600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Spatial Analysis Tools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3FDBC0B-2B98-4CF8-A0A0-23717A3163DC}"/>
              </a:ext>
            </a:extLst>
          </p:cNvPr>
          <p:cNvSpPr txBox="1">
            <a:spLocks/>
          </p:cNvSpPr>
          <p:nvPr/>
        </p:nvSpPr>
        <p:spPr>
          <a:xfrm>
            <a:off x="682752" y="1467277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0" dirty="0"/>
              <a:t>Other tools coming!</a:t>
            </a:r>
          </a:p>
          <a:p>
            <a:pPr lvl="1"/>
            <a:r>
              <a:rPr lang="en-US" b="0" dirty="0"/>
              <a:t>Density-based Clustering  (DBSCAN, HDBSCAN)</a:t>
            </a:r>
          </a:p>
          <a:p>
            <a:pPr lvl="1"/>
            <a:endParaRPr lang="en-US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C9FA8-57FE-4166-B2E8-FE33F2914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2" y="2593775"/>
            <a:ext cx="5035699" cy="3157851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BC2E2B-AF6C-43FE-AFD2-AB99088AF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048" y="2593775"/>
            <a:ext cx="4612352" cy="2320680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097422931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6" name="Subtitle 9">
            <a:extLst>
              <a:ext uri="{FF2B5EF4-FFF2-40B4-BE49-F238E27FC236}">
                <a16:creationId xmlns:a16="http://schemas.microsoft.com/office/drawing/2014/main" id="{6BDD5D13-AA57-4806-9E57-13B70ADFDB7E}"/>
              </a:ext>
            </a:extLst>
          </p:cNvPr>
          <p:cNvSpPr txBox="1">
            <a:spLocks/>
          </p:cNvSpPr>
          <p:nvPr/>
        </p:nvSpPr>
        <p:spPr>
          <a:xfrm>
            <a:off x="942565" y="2834463"/>
            <a:ext cx="6245411" cy="66684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200" b="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>
                <a:solidFill>
                  <a:schemeClr val="tx1"/>
                </a:solidFill>
              </a:rPr>
              <a:t>Geocoding, Batch geocoding, reverse geocoding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  <a:cs typeface="Avenir LT Std 65 Medium" charset="0"/>
              </a:rPr>
              <a:t>arcgis.geocoding </a:t>
            </a:r>
            <a:r>
              <a:rPr lang="en-US" sz="2000">
                <a:solidFill>
                  <a:schemeClr val="tx1"/>
                </a:solidFill>
                <a:cs typeface="Avenir LT Std 65 Medium" charset="0"/>
              </a:rPr>
              <a:t>module</a:t>
            </a:r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A1039C99-2FC7-49AA-AA57-59B6F466D405}"/>
              </a:ext>
            </a:extLst>
          </p:cNvPr>
          <p:cNvSpPr txBox="1">
            <a:spLocks/>
          </p:cNvSpPr>
          <p:nvPr/>
        </p:nvSpPr>
        <p:spPr>
          <a:xfrm>
            <a:off x="942565" y="2043747"/>
            <a:ext cx="6632870" cy="74930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>
              <a:lnSpc>
                <a:spcPts val="5800"/>
              </a:lnSpc>
            </a:pPr>
            <a:r>
              <a:rPr lang="en-US" sz="5400" b="0">
                <a:ea typeface="Avenir LT Std 55 Roman" charset="0"/>
                <a:cs typeface="Avenir LT Std 55 Roman" charset="0"/>
              </a:rPr>
              <a:t>Geocoding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14203473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3FD11E72-AE86-4CBF-90F6-B3C1A0042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Geocode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DCD8DAA-BE6E-4527-A666-1AEA94A4466F}"/>
              </a:ext>
            </a:extLst>
          </p:cNvPr>
          <p:cNvSpPr txBox="1">
            <a:spLocks/>
          </p:cNvSpPr>
          <p:nvPr/>
        </p:nvSpPr>
        <p:spPr>
          <a:xfrm>
            <a:off x="685800" y="93545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0"/>
              <a:t>Single line or multi field addresses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10E88-64D4-453C-9BFD-FE0E2F6EA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67" y="1614631"/>
            <a:ext cx="7629525" cy="3752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C9B484-2F42-436A-A57B-3922BB88E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2744" y="1114066"/>
            <a:ext cx="4042131" cy="178904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16C5F6-13A5-4944-9C57-14E244A95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960" y="4948691"/>
            <a:ext cx="3905250" cy="147637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13DD43-CD72-4AA7-93C5-533A4BB2C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1188" y="4191581"/>
            <a:ext cx="7629525" cy="231173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6387573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C9783DDF-AC65-4B2B-BFE7-9B519CEDB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Geocode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125037A-0523-4D13-A9BD-EC9202D3BE9E}"/>
              </a:ext>
            </a:extLst>
          </p:cNvPr>
          <p:cNvSpPr txBox="1">
            <a:spLocks/>
          </p:cNvSpPr>
          <p:nvPr/>
        </p:nvSpPr>
        <p:spPr>
          <a:xfrm>
            <a:off x="685800" y="93545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0"/>
              <a:t>Points of Interest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409FFC-1C2C-4E6A-B90B-A54859135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676" y="1464681"/>
            <a:ext cx="7620000" cy="381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4E79DE-A6B0-4CC6-ABFE-5B042E043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" y="4760500"/>
            <a:ext cx="8896350" cy="1162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383365-AD4B-4650-B002-D3EB825D89DE}"/>
              </a:ext>
            </a:extLst>
          </p:cNvPr>
          <p:cNvSpPr txBox="1"/>
          <p:nvPr/>
        </p:nvSpPr>
        <p:spPr>
          <a:xfrm>
            <a:off x="685800" y="1787292"/>
            <a:ext cx="3537876" cy="295737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a typeface="+mn-ea"/>
                <a:cs typeface="+mn-cs"/>
              </a:rPr>
              <a:t>Cultura</a:t>
            </a:r>
            <a:r>
              <a:rPr lang="en-US" sz="1400" dirty="0"/>
              <a:t>l or geographic landmarks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a typeface="+mn-ea"/>
                <a:cs typeface="+mn-cs"/>
              </a:rPr>
              <a:t>Businesses by name or category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Administrative divisions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4042862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9685E942-446F-4A1B-BD76-B89C49A0F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Batch Geocoding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AE608D8-6E76-4752-B772-F0053EA84A08}"/>
              </a:ext>
            </a:extLst>
          </p:cNvPr>
          <p:cNvSpPr txBox="1">
            <a:spLocks/>
          </p:cNvSpPr>
          <p:nvPr/>
        </p:nvSpPr>
        <p:spPr>
          <a:xfrm>
            <a:off x="685800" y="93545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0"/>
              <a:t>Geocode an entire list of single line or multi field addresses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0D4C9-CE0E-4EBC-8870-7BA19BA9D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11235"/>
            <a:ext cx="7629525" cy="3790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AF57E2-9C50-4D94-BB86-44839152B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298" y="844746"/>
            <a:ext cx="3037798" cy="2547077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265BFB-E66A-4046-8369-FBD803DE4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2" y="4211914"/>
            <a:ext cx="7255391" cy="16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33637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50AA4BEC-D973-4027-8DFF-518086745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Reverse Geocode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180441D-9C5E-49E4-8EA7-AEC0DE172FC2}"/>
              </a:ext>
            </a:extLst>
          </p:cNvPr>
          <p:cNvSpPr txBox="1">
            <a:spLocks/>
          </p:cNvSpPr>
          <p:nvPr/>
        </p:nvSpPr>
        <p:spPr>
          <a:xfrm>
            <a:off x="685800" y="93545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GB" b="0"/>
              <a:t>Determines address at a particular x/y location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D79DBD-E4AE-4667-BC68-43919146D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498825"/>
            <a:ext cx="8905875" cy="3724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46B17D-0963-4FD5-B4C7-AEAF19F49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024" y="1178217"/>
            <a:ext cx="4962741" cy="230696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41843637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9" name="Subtitle 9">
            <a:extLst>
              <a:ext uri="{FF2B5EF4-FFF2-40B4-BE49-F238E27FC236}">
                <a16:creationId xmlns:a16="http://schemas.microsoft.com/office/drawing/2014/main" id="{8728EF04-C8F1-476D-85B6-363F5B5C1718}"/>
              </a:ext>
            </a:extLst>
          </p:cNvPr>
          <p:cNvSpPr txBox="1">
            <a:spLocks/>
          </p:cNvSpPr>
          <p:nvPr/>
        </p:nvSpPr>
        <p:spPr>
          <a:xfrm>
            <a:off x="1279016" y="3095575"/>
            <a:ext cx="6902458" cy="66684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200" b="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Routing and directions, location allocation, service areas…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Avenir LT Std 65 Medium" charset="0"/>
              </a:rPr>
              <a:t>arcgis.network.analysis</a:t>
            </a:r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 module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4859BDAE-A250-444E-833E-10822DFAC2A6}"/>
              </a:ext>
            </a:extLst>
          </p:cNvPr>
          <p:cNvSpPr txBox="1">
            <a:spLocks/>
          </p:cNvSpPr>
          <p:nvPr/>
        </p:nvSpPr>
        <p:spPr>
          <a:xfrm>
            <a:off x="1279016" y="2189854"/>
            <a:ext cx="6632870" cy="74930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>
              <a:lnSpc>
                <a:spcPts val="5800"/>
              </a:lnSpc>
            </a:pPr>
            <a:r>
              <a:rPr lang="en-US" sz="5400" b="0">
                <a:ea typeface="Avenir LT Std 55 Roman" charset="0"/>
                <a:cs typeface="Avenir LT Std 55 Roman" charset="0"/>
              </a:rPr>
              <a:t>Network Analysis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24909977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4DC0E63E-BA89-414E-A883-BB71CCC6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Network analysis capabilities and tools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CE33BAF9-2E80-427B-BBA7-F020EBCF92C7}"/>
              </a:ext>
            </a:extLst>
          </p:cNvPr>
          <p:cNvSpPr txBox="1">
            <a:spLocks/>
          </p:cNvSpPr>
          <p:nvPr/>
        </p:nvSpPr>
        <p:spPr>
          <a:xfrm>
            <a:off x="685800" y="93545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0"/>
              <a:t>Commercial grade, traffic aware routing and directions for multiple travel modes 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65208-6D84-4CE9-A391-32C0C9BB7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735139"/>
            <a:ext cx="10820400" cy="451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06744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CF6BC1CB-FEB8-43D5-8473-31E1D757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Network analysis – Service Areas</a:t>
            </a:r>
          </a:p>
        </p:txBody>
      </p:sp>
      <p:pic>
        <p:nvPicPr>
          <p:cNvPr id="5" name="Picture 2" descr="http://esri.github.io/arcgis-python-api/notebooks/nbimages/04_service_areas_01.png">
            <a:extLst>
              <a:ext uri="{FF2B5EF4-FFF2-40B4-BE49-F238E27FC236}">
                <a16:creationId xmlns:a16="http://schemas.microsoft.com/office/drawing/2014/main" id="{530BB0B3-ABC5-42FE-B6FF-C830C212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404911"/>
            <a:ext cx="5882268" cy="2362263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esri.github.io/arcgis-python-api/notebooks/nbimages/04_service_areas_02.gif">
            <a:extLst>
              <a:ext uri="{FF2B5EF4-FFF2-40B4-BE49-F238E27FC236}">
                <a16:creationId xmlns:a16="http://schemas.microsoft.com/office/drawing/2014/main" id="{CD103425-D176-48A8-9EAD-C2F9354BF1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664" y="2334112"/>
            <a:ext cx="5722666" cy="227985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F0914-6372-465A-BEF9-7ACA01372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683848"/>
            <a:ext cx="88011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66557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7A25359-A89F-488D-94C1-AA0AF3BDF207}"/>
              </a:ext>
            </a:extLst>
          </p:cNvPr>
          <p:cNvSpPr txBox="1">
            <a:spLocks/>
          </p:cNvSpPr>
          <p:nvPr/>
        </p:nvSpPr>
        <p:spPr>
          <a:xfrm>
            <a:off x="853088" y="118820"/>
            <a:ext cx="1082649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2800" b="0"/>
              <a:t>Analysts, Data Scientists and Developers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0591740-4088-4F66-B8F0-450F59768081}"/>
              </a:ext>
            </a:extLst>
          </p:cNvPr>
          <p:cNvSpPr txBox="1">
            <a:spLocks/>
          </p:cNvSpPr>
          <p:nvPr/>
        </p:nvSpPr>
        <p:spPr>
          <a:xfrm>
            <a:off x="5025328" y="5488632"/>
            <a:ext cx="9663449" cy="22542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000" dirty="0"/>
              <a:t>Source: </a:t>
            </a:r>
            <a:r>
              <a:rPr lang="en-US" sz="1000" dirty="0" err="1"/>
              <a:t>PyCon</a:t>
            </a:r>
            <a:r>
              <a:rPr lang="en-US" sz="1000" dirty="0"/>
              <a:t> India 2018 </a:t>
            </a:r>
            <a:r>
              <a:rPr lang="en-GB" sz="1000" dirty="0"/>
              <a:t>Python And Data: Past, Present And Future By Peter Wang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588FFD-33EA-43C4-A816-BF4BBDB62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209" y="682625"/>
            <a:ext cx="8835705" cy="48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27858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941413"/>
            <a:ext cx="8327692" cy="1487587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Demo:</a:t>
            </a:r>
            <a:br>
              <a:rPr lang="en-US" sz="5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</a:br>
            <a:r>
              <a:rPr lang="en-US" sz="36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Finding Hospitals Closest to an Incident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94687604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8" name="Subtitle 9">
            <a:extLst>
              <a:ext uri="{FF2B5EF4-FFF2-40B4-BE49-F238E27FC236}">
                <a16:creationId xmlns:a16="http://schemas.microsoft.com/office/drawing/2014/main" id="{D002D0BE-F402-4D12-A4EB-D65A70248EA5}"/>
              </a:ext>
            </a:extLst>
          </p:cNvPr>
          <p:cNvSpPr txBox="1">
            <a:spLocks/>
          </p:cNvSpPr>
          <p:nvPr/>
        </p:nvSpPr>
        <p:spPr>
          <a:xfrm>
            <a:off x="1279016" y="3095575"/>
            <a:ext cx="7720018" cy="66684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200" b="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Enrich your analysis with demographic and business data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Avenir LT Std 65 Medium" charset="0"/>
              </a:rPr>
              <a:t>arcgis.geoenrichment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Avenir LT Std 65 Medium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module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4AB418-8EE3-42E3-A95B-8F7BC3BF98AB}"/>
              </a:ext>
            </a:extLst>
          </p:cNvPr>
          <p:cNvSpPr txBox="1">
            <a:spLocks/>
          </p:cNvSpPr>
          <p:nvPr/>
        </p:nvSpPr>
        <p:spPr>
          <a:xfrm>
            <a:off x="1279016" y="2189854"/>
            <a:ext cx="6632870" cy="74930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>
              <a:lnSpc>
                <a:spcPts val="5800"/>
              </a:lnSpc>
            </a:pPr>
            <a:r>
              <a:rPr lang="en-US" sz="5400" b="0">
                <a:ea typeface="Avenir LT Std 55 Roman" charset="0"/>
                <a:cs typeface="Avenir LT Std 55 Roman" charset="0"/>
              </a:rPr>
              <a:t>GeoEnrichment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575378825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498C572-4A7E-4982-BBAA-339DE6939B20}"/>
              </a:ext>
            </a:extLst>
          </p:cNvPr>
          <p:cNvSpPr txBox="1">
            <a:spLocks/>
          </p:cNvSpPr>
          <p:nvPr/>
        </p:nvSpPr>
        <p:spPr>
          <a:xfrm>
            <a:off x="685800" y="682625"/>
            <a:ext cx="5181600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GeoEnrichment</a:t>
            </a:r>
            <a:endParaRPr lang="en-US" sz="2800" b="0" dirty="0"/>
          </a:p>
          <a:p>
            <a:pPr algn="l"/>
            <a:endParaRPr lang="en-US" sz="2800" b="0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C83EB90D-EB8C-4461-8D9F-7D8482EC446B}"/>
              </a:ext>
            </a:extLst>
          </p:cNvPr>
          <p:cNvSpPr txBox="1">
            <a:spLocks/>
          </p:cNvSpPr>
          <p:nvPr/>
        </p:nvSpPr>
        <p:spPr>
          <a:xfrm>
            <a:off x="908305" y="1360822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GB" b="0" dirty="0"/>
              <a:t>Get facts about a location or area </a:t>
            </a:r>
          </a:p>
          <a:p>
            <a:pPr lvl="1"/>
            <a:r>
              <a:rPr lang="en-US" b="0" dirty="0"/>
              <a:t>Street addresses</a:t>
            </a:r>
          </a:p>
          <a:p>
            <a:pPr lvl="1"/>
            <a:r>
              <a:rPr lang="en-US" b="0" dirty="0"/>
              <a:t>Points, lines and polygon geometries</a:t>
            </a:r>
          </a:p>
          <a:p>
            <a:pPr lvl="1"/>
            <a:r>
              <a:rPr lang="en-US" b="0" dirty="0"/>
              <a:t>Within a drive time or service area</a:t>
            </a:r>
          </a:p>
          <a:p>
            <a:pPr lvl="1"/>
            <a:r>
              <a:rPr lang="en-US" b="0" dirty="0"/>
              <a:t>Named geographical areas</a:t>
            </a:r>
          </a:p>
          <a:p>
            <a:pPr lvl="2"/>
            <a:r>
              <a:rPr lang="en-US" b="0" dirty="0"/>
              <a:t>Counties or block groups in California</a:t>
            </a:r>
          </a:p>
          <a:p>
            <a:pPr lvl="2"/>
            <a:r>
              <a:rPr lang="en-US" b="0" dirty="0"/>
              <a:t>Districts and subdistricts in India</a:t>
            </a:r>
          </a:p>
          <a:p>
            <a:r>
              <a:rPr lang="en-US" b="0" dirty="0"/>
              <a:t>Create charts and choropleth maps</a:t>
            </a:r>
          </a:p>
          <a:p>
            <a:endParaRPr lang="en-US" b="0" dirty="0"/>
          </a:p>
          <a:p>
            <a:endParaRPr lang="en-US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BFB50A-22E4-4A54-A36D-B196B0E91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048" y="1206304"/>
            <a:ext cx="4572196" cy="22469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26D7D2-D88F-4613-B48C-2BA647F74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048" y="3825051"/>
            <a:ext cx="4580585" cy="247809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726645-8F2A-4C2D-96FB-389C912A2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438" y="4545982"/>
            <a:ext cx="4854962" cy="172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02147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F19F0F39-9520-453C-89B3-7B1BA37DBA55}"/>
              </a:ext>
            </a:extLst>
          </p:cNvPr>
          <p:cNvSpPr txBox="1">
            <a:spLocks/>
          </p:cNvSpPr>
          <p:nvPr/>
        </p:nvSpPr>
        <p:spPr>
          <a:xfrm>
            <a:off x="685800" y="682625"/>
            <a:ext cx="5181600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GeoEnrichment</a:t>
            </a:r>
            <a:r>
              <a:rPr lang="en-US" sz="2800" b="0" dirty="0"/>
              <a:t> – create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97191-2103-4C9D-BFDF-355C440B6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114" y="925960"/>
            <a:ext cx="4062537" cy="523467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D1604-7A85-4420-A727-0D263DFC9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716" y="4934452"/>
            <a:ext cx="6401846" cy="1130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CAD33C-54ED-4A0C-B8DB-DEC013C4B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716" y="1631199"/>
            <a:ext cx="5035008" cy="304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77720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4"/>
            <a:ext cx="12185617" cy="685212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5" y="1451575"/>
            <a:ext cx="7318447" cy="1487587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Demo: </a:t>
            </a:r>
            <a:r>
              <a:rPr lang="en-US" sz="5400" b="0" kern="0" dirty="0" err="1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GeoEnrichment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84057927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4"/>
            <a:ext cx="12185617" cy="685212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454262" y="453827"/>
            <a:ext cx="13351385" cy="2975173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36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Data Collections:</a:t>
            </a:r>
            <a:br>
              <a:rPr lang="en-US" sz="36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</a:br>
            <a:br>
              <a:rPr lang="en-US" sz="36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</a:br>
            <a:r>
              <a:rPr lang="en-US" sz="4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developers.arcgis.com/rest/</a:t>
            </a:r>
            <a:r>
              <a:rPr lang="en-US" sz="4400" b="0" kern="0" dirty="0" err="1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geoenrichment</a:t>
            </a:r>
            <a:r>
              <a:rPr lang="en-US" sz="4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/</a:t>
            </a:r>
            <a:br>
              <a:rPr lang="en-US" sz="4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</a:br>
            <a:r>
              <a:rPr lang="en-US" sz="4400" b="0" kern="0" dirty="0" err="1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api</a:t>
            </a:r>
            <a:r>
              <a:rPr lang="en-US" sz="4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-reference/data-collections.htm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4894715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C5E436CA-D4D2-410D-A0BF-26E7FE48BC5F}"/>
              </a:ext>
            </a:extLst>
          </p:cNvPr>
          <p:cNvSpPr txBox="1">
            <a:spLocks/>
          </p:cNvSpPr>
          <p:nvPr/>
        </p:nvSpPr>
        <p:spPr>
          <a:xfrm>
            <a:off x="1279016" y="3095575"/>
            <a:ext cx="8779384" cy="66684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200" b="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Fast distributed </a:t>
            </a:r>
            <a:r>
              <a:rPr lang="en-US" sz="2000" dirty="0" err="1">
                <a:solidFill>
                  <a:schemeClr val="tx1"/>
                </a:solidFill>
                <a:cs typeface="Avenir LT Std 65 Medium" charset="0"/>
              </a:rPr>
              <a:t>spatio</a:t>
            </a:r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-temporal analysis of large vector and tabular data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Avenir LT Std 65 Medium" charset="0"/>
              </a:rPr>
              <a:t>arcgis.geoanalytics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Avenir LT Std 65 Medium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module</a:t>
            </a: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A6138962-6F55-4917-85E4-E14B3D360EF9}"/>
              </a:ext>
            </a:extLst>
          </p:cNvPr>
          <p:cNvSpPr txBox="1">
            <a:spLocks/>
          </p:cNvSpPr>
          <p:nvPr/>
        </p:nvSpPr>
        <p:spPr>
          <a:xfrm>
            <a:off x="1279016" y="2189854"/>
            <a:ext cx="6632870" cy="74930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>
              <a:lnSpc>
                <a:spcPts val="5800"/>
              </a:lnSpc>
            </a:pPr>
            <a:r>
              <a:rPr lang="en-US" sz="5400" b="0">
                <a:ea typeface="Avenir LT Std 55 Roman" charset="0"/>
                <a:cs typeface="Avenir LT Std 55 Roman" charset="0"/>
              </a:rPr>
              <a:t>GeoAnalytics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55780630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F04FBDB-104A-4672-A097-615B196BACB4}"/>
              </a:ext>
            </a:extLst>
          </p:cNvPr>
          <p:cNvSpPr txBox="1">
            <a:spLocks/>
          </p:cNvSpPr>
          <p:nvPr/>
        </p:nvSpPr>
        <p:spPr>
          <a:xfrm>
            <a:off x="685800" y="682625"/>
            <a:ext cx="5181600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GeoAnalytics</a:t>
            </a:r>
            <a:r>
              <a:rPr lang="en-US" sz="2800" b="0" dirty="0"/>
              <a:t> Tools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C7714C3-624D-440E-BDAA-14982A85097E}"/>
              </a:ext>
            </a:extLst>
          </p:cNvPr>
          <p:cNvSpPr txBox="1">
            <a:spLocks/>
          </p:cNvSpPr>
          <p:nvPr/>
        </p:nvSpPr>
        <p:spPr>
          <a:xfrm>
            <a:off x="914400" y="182880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0" dirty="0"/>
              <a:t>Summarize Data</a:t>
            </a:r>
          </a:p>
          <a:p>
            <a:r>
              <a:rPr lang="en-US" b="0" dirty="0"/>
              <a:t>Manage Data</a:t>
            </a:r>
          </a:p>
          <a:p>
            <a:r>
              <a:rPr lang="en-US" b="0" dirty="0"/>
              <a:t>Use Proximity</a:t>
            </a:r>
          </a:p>
          <a:p>
            <a:r>
              <a:rPr lang="en-US" b="0" dirty="0"/>
              <a:t>Find Locations</a:t>
            </a:r>
          </a:p>
          <a:p>
            <a:r>
              <a:rPr lang="en-US" b="0" dirty="0"/>
              <a:t>Analyze Patterns</a:t>
            </a:r>
          </a:p>
          <a:p>
            <a:endParaRPr lang="en-US" b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6AABE2-73E4-459F-93EC-3B5A15053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005" y="1657852"/>
            <a:ext cx="2447925" cy="327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1CFD17-21A8-482D-A526-1E88BC1FC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7758" y="2570704"/>
            <a:ext cx="23050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56795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16917-2085-4D3D-A0B3-33F63033A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4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08A7F0-03C4-4078-871B-11BA4DC97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430887"/>
          </a:xfrm>
        </p:spPr>
        <p:txBody>
          <a:bodyPr/>
          <a:lstStyle/>
          <a:p>
            <a:r>
              <a:rPr lang="en-US" sz="2800" b="0" dirty="0"/>
              <a:t>Why Python?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4650828" cy="3427413"/>
          </a:xfrm>
        </p:spPr>
        <p:txBody>
          <a:bodyPr/>
          <a:lstStyle/>
          <a:p>
            <a:r>
              <a:rPr lang="en-US" b="0" dirty="0"/>
              <a:t>Popularity</a:t>
            </a:r>
          </a:p>
          <a:p>
            <a:r>
              <a:rPr lang="en-US" b="0" dirty="0"/>
              <a:t>Productivity</a:t>
            </a:r>
          </a:p>
          <a:p>
            <a:r>
              <a:rPr lang="en-US" b="0" dirty="0"/>
              <a:t>Interoperability</a:t>
            </a:r>
          </a:p>
          <a:p>
            <a:r>
              <a:rPr lang="en-US" b="0" dirty="0"/>
              <a:t>Scientific Python ecosystem</a:t>
            </a:r>
          </a:p>
          <a:p>
            <a:r>
              <a:rPr lang="en-US" b="0" dirty="0"/>
              <a:t>Community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08757D97-7986-48BF-82D3-64C90CF53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136" y="449781"/>
            <a:ext cx="3701198" cy="2200013"/>
          </a:xfrm>
          <a:prstGeom prst="rect">
            <a:avLst/>
          </a:prstGeom>
        </p:spPr>
      </p:pic>
      <p:pic>
        <p:nvPicPr>
          <p:cNvPr id="8" name="Picture 2" descr="Image result for came for the language stayed for the community">
            <a:extLst>
              <a:ext uri="{FF2B5EF4-FFF2-40B4-BE49-F238E27FC236}">
                <a16:creationId xmlns:a16="http://schemas.microsoft.com/office/drawing/2014/main" id="{AB700BA1-1AAA-4183-92FD-EBCACD6DF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42172" y="1319606"/>
            <a:ext cx="2550754" cy="25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lated image">
            <a:extLst>
              <a:ext uri="{FF2B5EF4-FFF2-40B4-BE49-F238E27FC236}">
                <a16:creationId xmlns:a16="http://schemas.microsoft.com/office/drawing/2014/main" id="{308F2FC8-31E1-476F-8170-0168375C1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596" y="2892735"/>
            <a:ext cx="1201729" cy="120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numpy transparent">
            <a:extLst>
              <a:ext uri="{FF2B5EF4-FFF2-40B4-BE49-F238E27FC236}">
                <a16:creationId xmlns:a16="http://schemas.microsoft.com/office/drawing/2014/main" id="{D8CC21D2-09B0-4D5C-B643-19578F32B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0570" y="4056839"/>
            <a:ext cx="3676731" cy="91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tensorflow transparent">
            <a:extLst>
              <a:ext uri="{FF2B5EF4-FFF2-40B4-BE49-F238E27FC236}">
                <a16:creationId xmlns:a16="http://schemas.microsoft.com/office/drawing/2014/main" id="{8E86C8F7-6EDF-4462-8471-05FF3B4B4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5344" y="4094464"/>
            <a:ext cx="987806" cy="8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Image result for matplotlib">
            <a:extLst>
              <a:ext uri="{FF2B5EF4-FFF2-40B4-BE49-F238E27FC236}">
                <a16:creationId xmlns:a16="http://schemas.microsoft.com/office/drawing/2014/main" id="{6FFCC004-35AA-4BC6-A435-E3FB6CD26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5203" y="4950787"/>
            <a:ext cx="2337435" cy="5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Image result for scikit learn transparent">
            <a:extLst>
              <a:ext uri="{FF2B5EF4-FFF2-40B4-BE49-F238E27FC236}">
                <a16:creationId xmlns:a16="http://schemas.microsoft.com/office/drawing/2014/main" id="{20FD0A84-F2C3-47DB-B9D0-9A4738A20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4578" y="3032178"/>
            <a:ext cx="1916366" cy="118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Image result for opencv">
            <a:extLst>
              <a:ext uri="{FF2B5EF4-FFF2-40B4-BE49-F238E27FC236}">
                <a16:creationId xmlns:a16="http://schemas.microsoft.com/office/drawing/2014/main" id="{B2A76F98-732C-4EE5-B2CF-1A417FA1B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7346" y="4066149"/>
            <a:ext cx="705186" cy="8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340791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4DB6AC-0F0E-4FF4-A638-5DFA369AD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0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97DE21-4799-443F-8DAD-7B31CF7D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2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8" name="Subtitle 9">
            <a:extLst>
              <a:ext uri="{FF2B5EF4-FFF2-40B4-BE49-F238E27FC236}">
                <a16:creationId xmlns:a16="http://schemas.microsoft.com/office/drawing/2014/main" id="{45438E4D-705F-4D02-886E-13FACA493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8757082" cy="308482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dirty="0">
                <a:solidFill>
                  <a:schemeClr val="tx1"/>
                </a:solidFill>
              </a:rPr>
              <a:t>Using the ArcGIS API for Python to integrate with other processes</a:t>
            </a: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D790927A-2977-4585-9E80-214F10128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016" y="2195369"/>
            <a:ext cx="8957804" cy="743793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Demo: Integration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60647750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ECA74CCA-705A-439B-ADE1-266895A06E32}"/>
              </a:ext>
            </a:extLst>
          </p:cNvPr>
          <p:cNvSpPr txBox="1">
            <a:spLocks/>
          </p:cNvSpPr>
          <p:nvPr/>
        </p:nvSpPr>
        <p:spPr>
          <a:xfrm>
            <a:off x="2952285" y="553978"/>
            <a:ext cx="8725829" cy="541686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r"/>
            <a:r>
              <a:rPr lang="en-US" sz="8800" b="0" dirty="0">
                <a:latin typeface="Freestyle Script" panose="030804020302050B0404" pitchFamily="66" charset="0"/>
              </a:rPr>
              <a:t>Interpret your results…</a:t>
            </a:r>
          </a:p>
          <a:p>
            <a:pPr algn="r"/>
            <a:r>
              <a:rPr lang="en-US" sz="8800" b="0" dirty="0">
                <a:latin typeface="Freestyle Script" panose="030804020302050B0404" pitchFamily="66" charset="0"/>
              </a:rPr>
              <a:t>Repeat as necessary…</a:t>
            </a:r>
          </a:p>
          <a:p>
            <a:pPr algn="r"/>
            <a:r>
              <a:rPr lang="en-US" sz="8800" b="0" dirty="0">
                <a:latin typeface="Freestyle Script" panose="030804020302050B0404" pitchFamily="66" charset="0"/>
              </a:rPr>
              <a:t>Present the results…</a:t>
            </a:r>
          </a:p>
          <a:p>
            <a:pPr algn="r"/>
            <a:r>
              <a:rPr lang="en-US" sz="8800" b="0" dirty="0">
                <a:latin typeface="Freestyle Script" panose="030804020302050B0404" pitchFamily="66" charset="0"/>
              </a:rPr>
              <a:t>Make a decision…</a:t>
            </a:r>
          </a:p>
        </p:txBody>
      </p:sp>
    </p:spTree>
    <p:extLst>
      <p:ext uri="{BB962C8B-B14F-4D97-AF65-F5344CB8AC3E}">
        <p14:creationId xmlns:p14="http://schemas.microsoft.com/office/powerpoint/2010/main" val="3726125584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ECA74CCA-705A-439B-ADE1-266895A06E32}"/>
              </a:ext>
            </a:extLst>
          </p:cNvPr>
          <p:cNvSpPr txBox="1">
            <a:spLocks/>
          </p:cNvSpPr>
          <p:nvPr/>
        </p:nvSpPr>
        <p:spPr>
          <a:xfrm>
            <a:off x="1733085" y="1666428"/>
            <a:ext cx="8725829" cy="35394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11500" b="0" dirty="0">
                <a:latin typeface="Freestyle Script" panose="030804020302050B0404" pitchFamily="66" charset="0"/>
              </a:rPr>
              <a:t>“The Language of Spatial Analysis”</a:t>
            </a:r>
          </a:p>
        </p:txBody>
      </p:sp>
    </p:spTree>
    <p:extLst>
      <p:ext uri="{BB962C8B-B14F-4D97-AF65-F5344CB8AC3E}">
        <p14:creationId xmlns:p14="http://schemas.microsoft.com/office/powerpoint/2010/main" val="821930288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pic>
        <p:nvPicPr>
          <p:cNvPr id="2050" name="Picture 2" descr="Image result for analyst developer venn diagram">
            <a:extLst>
              <a:ext uri="{FF2B5EF4-FFF2-40B4-BE49-F238E27FC236}">
                <a16:creationId xmlns:a16="http://schemas.microsoft.com/office/drawing/2014/main" id="{FD437D24-0081-4124-8BE6-C78E47DC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700088"/>
            <a:ext cx="5791200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288936"/>
      </p:ext>
    </p:extLst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8A7B8E51-7183-4E97-AF3C-6134380A13C4}"/>
              </a:ext>
            </a:extLst>
          </p:cNvPr>
          <p:cNvSpPr txBox="1">
            <a:spLocks/>
          </p:cNvSpPr>
          <p:nvPr/>
        </p:nvSpPr>
        <p:spPr>
          <a:xfrm>
            <a:off x="685797" y="2335450"/>
            <a:ext cx="10518358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6000" b="0" dirty="0"/>
              <a:t>developers.arcgis.com/python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1FEE346-750C-47F3-A1DA-B36D02CACE11}"/>
              </a:ext>
            </a:extLst>
          </p:cNvPr>
          <p:cNvSpPr txBox="1">
            <a:spLocks/>
          </p:cNvSpPr>
          <p:nvPr/>
        </p:nvSpPr>
        <p:spPr>
          <a:xfrm>
            <a:off x="685797" y="3599220"/>
            <a:ext cx="87258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anieto@esri.com</a:t>
            </a:r>
          </a:p>
        </p:txBody>
      </p:sp>
    </p:spTree>
    <p:extLst>
      <p:ext uri="{BB962C8B-B14F-4D97-AF65-F5344CB8AC3E}">
        <p14:creationId xmlns:p14="http://schemas.microsoft.com/office/powerpoint/2010/main" val="526226337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8A7B8E51-7183-4E97-AF3C-6134380A13C4}"/>
              </a:ext>
            </a:extLst>
          </p:cNvPr>
          <p:cNvSpPr txBox="1">
            <a:spLocks/>
          </p:cNvSpPr>
          <p:nvPr/>
        </p:nvSpPr>
        <p:spPr>
          <a:xfrm>
            <a:off x="685797" y="2566831"/>
            <a:ext cx="8725829" cy="184665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6000" b="0" dirty="0"/>
              <a:t>Questions?</a:t>
            </a:r>
          </a:p>
          <a:p>
            <a:pPr algn="l"/>
            <a:endParaRPr lang="en-US" sz="6000" b="0" dirty="0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1FEE346-750C-47F3-A1DA-B36D02CACE11}"/>
              </a:ext>
            </a:extLst>
          </p:cNvPr>
          <p:cNvSpPr txBox="1">
            <a:spLocks/>
          </p:cNvSpPr>
          <p:nvPr/>
        </p:nvSpPr>
        <p:spPr>
          <a:xfrm>
            <a:off x="685798" y="3478034"/>
            <a:ext cx="8725829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Please fill out the surveys!</a:t>
            </a:r>
          </a:p>
          <a:p>
            <a:pPr algn="l"/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50171590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25400" y="922"/>
            <a:ext cx="12217400" cy="6872287"/>
            <a:chOff x="0" y="0"/>
            <a:chExt cx="12217400" cy="6872287"/>
          </a:xfrm>
        </p:grpSpPr>
        <p:sp>
          <p:nvSpPr>
            <p:cNvPr id="6" name="Rectangle 5"/>
            <p:cNvSpPr/>
            <p:nvPr/>
          </p:nvSpPr>
          <p:spPr bwMode="auto">
            <a:xfrm>
              <a:off x="0" y="0"/>
              <a:ext cx="12217400" cy="6872287"/>
            </a:xfrm>
            <a:prstGeom prst="rect">
              <a:avLst/>
            </a:prstGeom>
            <a:gradFill flip="none" rotWithShape="1">
              <a:gsLst>
                <a:gs pos="21000">
                  <a:srgbClr val="024E96"/>
                </a:gs>
                <a:gs pos="94000">
                  <a:srgbClr val="02315F"/>
                </a:gs>
              </a:gsLst>
              <a:lin ang="189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" t="68897" r="77"/>
            <a:stretch/>
          </p:blipFill>
          <p:spPr>
            <a:xfrm>
              <a:off x="0" y="4731287"/>
              <a:ext cx="12217400" cy="21410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EBDE6AF-CDFD-45B6-8084-5CABD3A07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53" y="1800505"/>
            <a:ext cx="2367424" cy="48167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6889C9-F8CA-44EB-A35E-CD1282DF5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48" y="1800131"/>
            <a:ext cx="2490263" cy="48167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D66E30-BD64-49A2-8900-10C660BDA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03" y="1800505"/>
            <a:ext cx="2550704" cy="48167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D36C92-99E7-4E20-9961-8E19D8C14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228" y="1781325"/>
            <a:ext cx="2466484" cy="481674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C5CE3E-66D8-4353-B0AD-0BDEAACDA2BB}"/>
              </a:ext>
            </a:extLst>
          </p:cNvPr>
          <p:cNvSpPr/>
          <p:nvPr/>
        </p:nvSpPr>
        <p:spPr>
          <a:xfrm>
            <a:off x="200713" y="1189401"/>
            <a:ext cx="2438164" cy="540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latin typeface="AvenirNext LT Pro Regular" panose="020B0503020202020204" pitchFamily="34" charset="0"/>
              </a:rPr>
              <a:t>Download the Esri Events app and find your event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865444-8060-46A9-B943-49C018B91D86}"/>
              </a:ext>
            </a:extLst>
          </p:cNvPr>
          <p:cNvSpPr/>
          <p:nvPr/>
        </p:nvSpPr>
        <p:spPr>
          <a:xfrm>
            <a:off x="3068239" y="1236218"/>
            <a:ext cx="28099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latin typeface="AvenirNext LT Pro Regular" panose="020B0503020202020204" pitchFamily="34" charset="0"/>
              </a:rPr>
              <a:t>Select the session </a:t>
            </a:r>
            <a:br>
              <a:rPr lang="en-US" sz="1400" b="1" dirty="0">
                <a:latin typeface="AvenirNext LT Pro Regular" panose="020B0503020202020204" pitchFamily="34" charset="0"/>
              </a:rPr>
            </a:br>
            <a:r>
              <a:rPr lang="en-US" sz="1400" b="1" dirty="0">
                <a:latin typeface="AvenirNext LT Pro Regular" panose="020B0503020202020204" pitchFamily="34" charset="0"/>
              </a:rPr>
              <a:t>you attended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BE25B6-0160-4FC5-AB62-5120E22C8D36}"/>
              </a:ext>
            </a:extLst>
          </p:cNvPr>
          <p:cNvSpPr/>
          <p:nvPr/>
        </p:nvSpPr>
        <p:spPr>
          <a:xfrm>
            <a:off x="6509671" y="1236218"/>
            <a:ext cx="22960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latin typeface="AvenirNext LT Pro Regular" panose="020B0503020202020204" pitchFamily="34" charset="0"/>
              </a:rPr>
              <a:t>Scroll down to find the feedback section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CFF1E1-9F7B-4B9D-A2B9-1700C8B1F7C1}"/>
              </a:ext>
            </a:extLst>
          </p:cNvPr>
          <p:cNvSpPr/>
          <p:nvPr/>
        </p:nvSpPr>
        <p:spPr>
          <a:xfrm>
            <a:off x="9631679" y="1238152"/>
            <a:ext cx="22493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latin typeface="AvenirNext LT Pro Regular" panose="020B0503020202020204" pitchFamily="34" charset="0"/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latin typeface="AvenirNext LT Pro Regular" panose="020B0503020202020204" pitchFamily="34" charset="0"/>
              </a:rPr>
              <a:t> and select “Submit”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9A32990-20B8-4472-9924-4E41F05927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27"/>
          <a:stretch/>
        </p:blipFill>
        <p:spPr>
          <a:xfrm>
            <a:off x="9660835" y="2267538"/>
            <a:ext cx="2184242" cy="37331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96CA58E-9BD2-4CEB-98CC-589DFD34E1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90"/>
          <a:stretch/>
        </p:blipFill>
        <p:spPr>
          <a:xfrm>
            <a:off x="6466845" y="2279412"/>
            <a:ext cx="2287541" cy="37622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185AB6-286B-445C-935D-29EB536100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94"/>
          <a:stretch/>
        </p:blipFill>
        <p:spPr>
          <a:xfrm>
            <a:off x="386140" y="2291392"/>
            <a:ext cx="2118520" cy="377751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2748B7F-86B7-4AFB-BE98-54043722FF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522"/>
          <a:stretch/>
        </p:blipFill>
        <p:spPr>
          <a:xfrm>
            <a:off x="3351536" y="2278048"/>
            <a:ext cx="2204024" cy="3741090"/>
          </a:xfrm>
          <a:prstGeom prst="rect">
            <a:avLst/>
          </a:prstGeom>
        </p:spPr>
      </p:pic>
      <p:sp>
        <p:nvSpPr>
          <p:cNvPr id="36" name="Right Arrow 38">
            <a:extLst>
              <a:ext uri="{FF2B5EF4-FFF2-40B4-BE49-F238E27FC236}">
                <a16:creationId xmlns:a16="http://schemas.microsoft.com/office/drawing/2014/main" id="{934AE8BA-9996-4A2D-8CAE-0D2E13C934C9}"/>
              </a:ext>
            </a:extLst>
          </p:cNvPr>
          <p:cNvSpPr/>
          <p:nvPr/>
        </p:nvSpPr>
        <p:spPr bwMode="auto">
          <a:xfrm>
            <a:off x="2608106" y="5328723"/>
            <a:ext cx="784808" cy="442934"/>
          </a:xfrm>
          <a:prstGeom prst="rightArrow">
            <a:avLst/>
          </a:prstGeom>
          <a:solidFill>
            <a:srgbClr val="00B9F2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7" name="Right Arrow 38">
            <a:extLst>
              <a:ext uri="{FF2B5EF4-FFF2-40B4-BE49-F238E27FC236}">
                <a16:creationId xmlns:a16="http://schemas.microsoft.com/office/drawing/2014/main" id="{CF2CF7F7-69B7-4C57-95B0-59D34B3EEDF0}"/>
              </a:ext>
            </a:extLst>
          </p:cNvPr>
          <p:cNvSpPr/>
          <p:nvPr/>
        </p:nvSpPr>
        <p:spPr bwMode="auto">
          <a:xfrm>
            <a:off x="5632118" y="3022128"/>
            <a:ext cx="784808" cy="442934"/>
          </a:xfrm>
          <a:prstGeom prst="rightArrow">
            <a:avLst/>
          </a:prstGeom>
          <a:solidFill>
            <a:srgbClr val="00B9F2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8" name="Right Arrow 38">
            <a:extLst>
              <a:ext uri="{FF2B5EF4-FFF2-40B4-BE49-F238E27FC236}">
                <a16:creationId xmlns:a16="http://schemas.microsoft.com/office/drawing/2014/main" id="{7B017EAB-A47B-4C61-937F-A8DA0FD2724D}"/>
              </a:ext>
            </a:extLst>
          </p:cNvPr>
          <p:cNvSpPr/>
          <p:nvPr/>
        </p:nvSpPr>
        <p:spPr bwMode="auto">
          <a:xfrm>
            <a:off x="8805724" y="3922833"/>
            <a:ext cx="784808" cy="442934"/>
          </a:xfrm>
          <a:prstGeom prst="rightArrow">
            <a:avLst/>
          </a:prstGeom>
          <a:solidFill>
            <a:srgbClr val="00B9F2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11529F5-A074-4323-8665-B169192ED1C0}"/>
              </a:ext>
            </a:extLst>
          </p:cNvPr>
          <p:cNvGrpSpPr/>
          <p:nvPr/>
        </p:nvGrpSpPr>
        <p:grpSpPr>
          <a:xfrm>
            <a:off x="8400876" y="3807819"/>
            <a:ext cx="277601" cy="1863195"/>
            <a:chOff x="8258043" y="3716148"/>
            <a:chExt cx="187870" cy="107042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40" name="Right Arrow 30">
              <a:extLst>
                <a:ext uri="{FF2B5EF4-FFF2-40B4-BE49-F238E27FC236}">
                  <a16:creationId xmlns:a16="http://schemas.microsoft.com/office/drawing/2014/main" id="{1E363DE4-93AF-49EF-AB7B-F21D4BC542CE}"/>
                </a:ext>
              </a:extLst>
            </p:cNvPr>
            <p:cNvSpPr/>
            <p:nvPr/>
          </p:nvSpPr>
          <p:spPr bwMode="auto">
            <a:xfrm rot="5400000">
              <a:off x="7912475" y="4061717"/>
              <a:ext cx="87421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41" name="Right Arrow 31">
              <a:extLst>
                <a:ext uri="{FF2B5EF4-FFF2-40B4-BE49-F238E27FC236}">
                  <a16:creationId xmlns:a16="http://schemas.microsoft.com/office/drawing/2014/main" id="{A322C6F2-E72B-438F-B835-8DFEF0EEECD4}"/>
                </a:ext>
              </a:extLst>
            </p:cNvPr>
            <p:cNvSpPr/>
            <p:nvPr/>
          </p:nvSpPr>
          <p:spPr bwMode="auto">
            <a:xfrm rot="5400000">
              <a:off x="8024195" y="3951118"/>
              <a:ext cx="653015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42" name="Right Arrow 32">
              <a:extLst>
                <a:ext uri="{FF2B5EF4-FFF2-40B4-BE49-F238E27FC236}">
                  <a16:creationId xmlns:a16="http://schemas.microsoft.com/office/drawing/2014/main" id="{AE1A734B-CC2E-48FB-B260-FFDE163FC5F2}"/>
                </a:ext>
              </a:extLst>
            </p:cNvPr>
            <p:cNvSpPr/>
            <p:nvPr/>
          </p:nvSpPr>
          <p:spPr bwMode="auto">
            <a:xfrm rot="5400000">
              <a:off x="8084699" y="4425355"/>
              <a:ext cx="53935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7" name="Title 8">
            <a:extLst>
              <a:ext uri="{FF2B5EF4-FFF2-40B4-BE49-F238E27FC236}">
                <a16:creationId xmlns:a16="http://schemas.microsoft.com/office/drawing/2014/main" id="{44084912-FF81-4F2D-AD28-F17D06A19FD3}"/>
              </a:ext>
            </a:extLst>
          </p:cNvPr>
          <p:cNvSpPr txBox="1">
            <a:spLocks/>
          </p:cNvSpPr>
          <p:nvPr/>
        </p:nvSpPr>
        <p:spPr>
          <a:xfrm>
            <a:off x="1670539" y="641680"/>
            <a:ext cx="885092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dirty="0">
                <a:solidFill>
                  <a:srgbClr val="0EB9DF"/>
                </a:solidFill>
                <a:latin typeface="AvenirNext LT Pro Regular" panose="020B0503020202020204" pitchFamily="34" charset="0"/>
              </a:rPr>
              <a:t>Please Take Our Survey in the Esri Events App</a:t>
            </a:r>
          </a:p>
        </p:txBody>
      </p:sp>
    </p:spTree>
    <p:extLst>
      <p:ext uri="{BB962C8B-B14F-4D97-AF65-F5344CB8AC3E}">
        <p14:creationId xmlns:p14="http://schemas.microsoft.com/office/powerpoint/2010/main" val="2052367789"/>
      </p:ext>
    </p:extLst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" y="0"/>
            <a:ext cx="12188952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" y="2937"/>
            <a:ext cx="12185613" cy="68521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587431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36661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6A040D-807C-448A-B3EF-A579F9DFD85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649201-3D07-4A78-8EC6-624A8F5C64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9D06D9D-B468-478F-9A1F-AD200A53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1DF5D6-F10A-4246-B8B7-BE8517CE3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74" y="-5435"/>
            <a:ext cx="7927406" cy="6858000"/>
          </a:xfrm>
          <a:prstGeom prst="rect">
            <a:avLst/>
          </a:prstGeom>
          <a:ln w="6350">
            <a:solidFill>
              <a:schemeClr val="tx1">
                <a:lumMod val="50000"/>
              </a:schemeClr>
            </a:solidFill>
          </a:ln>
          <a:effectLst/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27BE9C54-71D4-4FFD-B288-D36997B0B72B}"/>
              </a:ext>
            </a:extLst>
          </p:cNvPr>
          <p:cNvSpPr/>
          <p:nvPr/>
        </p:nvSpPr>
        <p:spPr bwMode="auto">
          <a:xfrm rot="16200000">
            <a:off x="10548244" y="5127728"/>
            <a:ext cx="1224382" cy="1055500"/>
          </a:xfrm>
          <a:prstGeom prst="hexagon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47000">
                <a:schemeClr val="accent1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242C287E-8664-489B-A663-6E9AB747061A}"/>
              </a:ext>
            </a:extLst>
          </p:cNvPr>
          <p:cNvSpPr/>
          <p:nvPr/>
        </p:nvSpPr>
        <p:spPr bwMode="auto">
          <a:xfrm rot="16200000">
            <a:off x="9424334" y="5144499"/>
            <a:ext cx="1224382" cy="1055500"/>
          </a:xfrm>
          <a:prstGeom prst="hexagon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47000">
                <a:schemeClr val="accent1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AB3FCF94-FF16-4CD3-AAF1-30B2FD94A17B}"/>
              </a:ext>
            </a:extLst>
          </p:cNvPr>
          <p:cNvSpPr/>
          <p:nvPr/>
        </p:nvSpPr>
        <p:spPr bwMode="auto">
          <a:xfrm rot="16200000">
            <a:off x="8281715" y="5152914"/>
            <a:ext cx="1224382" cy="1055500"/>
          </a:xfrm>
          <a:prstGeom prst="hexagon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47000">
                <a:schemeClr val="accent1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1D8D5AB-5CE7-46E3-B2DB-333C8C1D5DFD}"/>
              </a:ext>
            </a:extLst>
          </p:cNvPr>
          <p:cNvSpPr/>
          <p:nvPr/>
        </p:nvSpPr>
        <p:spPr bwMode="auto">
          <a:xfrm rot="16200000">
            <a:off x="8859486" y="4137581"/>
            <a:ext cx="1224382" cy="1055500"/>
          </a:xfrm>
          <a:prstGeom prst="hexagon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47000">
                <a:schemeClr val="accent1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260E5284-EC9E-4B3E-84A1-3784F283ED88}"/>
              </a:ext>
            </a:extLst>
          </p:cNvPr>
          <p:cNvSpPr/>
          <p:nvPr/>
        </p:nvSpPr>
        <p:spPr bwMode="auto">
          <a:xfrm rot="16200000">
            <a:off x="7715914" y="4140609"/>
            <a:ext cx="1224382" cy="1055500"/>
          </a:xfrm>
          <a:prstGeom prst="hexagon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47000">
                <a:schemeClr val="accent1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2938279-FEDE-463A-80BA-263383F1D44C}"/>
              </a:ext>
            </a:extLst>
          </p:cNvPr>
          <p:cNvSpPr/>
          <p:nvPr/>
        </p:nvSpPr>
        <p:spPr bwMode="auto">
          <a:xfrm rot="16200000">
            <a:off x="9425495" y="2777858"/>
            <a:ext cx="1626259" cy="1401948"/>
          </a:xfrm>
          <a:prstGeom prst="hexagon">
            <a:avLst/>
          </a:prstGeom>
          <a:gradFill>
            <a:gsLst>
              <a:gs pos="100000">
                <a:srgbClr val="87AA42"/>
              </a:gs>
              <a:gs pos="0">
                <a:schemeClr val="accent2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2FC1C215-A9A4-4756-A832-7FAACFB57F51}"/>
              </a:ext>
            </a:extLst>
          </p:cNvPr>
          <p:cNvSpPr/>
          <p:nvPr/>
        </p:nvSpPr>
        <p:spPr bwMode="auto">
          <a:xfrm rot="16200000">
            <a:off x="10052913" y="4295564"/>
            <a:ext cx="1025845" cy="884348"/>
          </a:xfrm>
          <a:prstGeom prst="hexagon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47000">
                <a:schemeClr val="accent1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56F120E3-4F0D-456B-8095-B295A75EB1B9}"/>
              </a:ext>
            </a:extLst>
          </p:cNvPr>
          <p:cNvSpPr/>
          <p:nvPr/>
        </p:nvSpPr>
        <p:spPr bwMode="auto">
          <a:xfrm rot="16200000">
            <a:off x="8264420" y="3072321"/>
            <a:ext cx="1242958" cy="1071516"/>
          </a:xfrm>
          <a:prstGeom prst="hexagon">
            <a:avLst/>
          </a:prstGeom>
          <a:gradFill>
            <a:gsLst>
              <a:gs pos="100000">
                <a:schemeClr val="bg2"/>
              </a:gs>
              <a:gs pos="0">
                <a:schemeClr val="accent4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8B750A73-A767-4C3A-9CBC-6E76BF9501D0}"/>
              </a:ext>
            </a:extLst>
          </p:cNvPr>
          <p:cNvSpPr/>
          <p:nvPr/>
        </p:nvSpPr>
        <p:spPr bwMode="auto">
          <a:xfrm rot="16200000">
            <a:off x="7681759" y="2046430"/>
            <a:ext cx="1242958" cy="1071516"/>
          </a:xfrm>
          <a:prstGeom prst="hexagon">
            <a:avLst/>
          </a:prstGeom>
          <a:gradFill>
            <a:gsLst>
              <a:gs pos="100000">
                <a:schemeClr val="bg2"/>
              </a:gs>
              <a:gs pos="0">
                <a:schemeClr val="accent4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FB4D6E5D-ADB0-4E2E-BCE9-38B417EE6C76}"/>
              </a:ext>
            </a:extLst>
          </p:cNvPr>
          <p:cNvSpPr/>
          <p:nvPr/>
        </p:nvSpPr>
        <p:spPr bwMode="auto">
          <a:xfrm rot="16200000">
            <a:off x="8845081" y="2035716"/>
            <a:ext cx="1011736" cy="872186"/>
          </a:xfrm>
          <a:prstGeom prst="hexagon">
            <a:avLst/>
          </a:prstGeom>
          <a:gradFill>
            <a:gsLst>
              <a:gs pos="100000">
                <a:schemeClr val="accent3">
                  <a:lumMod val="75000"/>
                </a:schemeClr>
              </a:gs>
              <a:gs pos="29000">
                <a:schemeClr val="accent3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9122A485-27BA-4BB7-A54B-FAF4D8E3FB44}"/>
              </a:ext>
            </a:extLst>
          </p:cNvPr>
          <p:cNvSpPr/>
          <p:nvPr/>
        </p:nvSpPr>
        <p:spPr bwMode="auto">
          <a:xfrm rot="16200000">
            <a:off x="8350617" y="1256987"/>
            <a:ext cx="923269" cy="795921"/>
          </a:xfrm>
          <a:prstGeom prst="hexagon">
            <a:avLst/>
          </a:prstGeom>
          <a:gradFill>
            <a:gsLst>
              <a:gs pos="100000">
                <a:schemeClr val="accent3">
                  <a:lumMod val="75000"/>
                </a:schemeClr>
              </a:gs>
              <a:gs pos="29000">
                <a:schemeClr val="accent3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CF03A5-615C-4796-8B40-84AA3DB509CA}"/>
              </a:ext>
            </a:extLst>
          </p:cNvPr>
          <p:cNvSpPr txBox="1"/>
          <p:nvPr/>
        </p:nvSpPr>
        <p:spPr>
          <a:xfrm>
            <a:off x="7774147" y="2434394"/>
            <a:ext cx="1024716" cy="3231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geometry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6C63E1-6150-4BDE-8BC6-7DC18FE2F4F6}"/>
              </a:ext>
            </a:extLst>
          </p:cNvPr>
          <p:cNvSpPr txBox="1"/>
          <p:nvPr/>
        </p:nvSpPr>
        <p:spPr>
          <a:xfrm>
            <a:off x="8333630" y="3334137"/>
            <a:ext cx="1115988" cy="5539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geo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processing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71B1B8-C917-47D2-834E-8DF0CEFBDD5B}"/>
              </a:ext>
            </a:extLst>
          </p:cNvPr>
          <p:cNvSpPr txBox="1"/>
          <p:nvPr/>
        </p:nvSpPr>
        <p:spPr>
          <a:xfrm>
            <a:off x="9508774" y="5544592"/>
            <a:ext cx="1045397" cy="3231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0E2859-4C31-4DD0-80BC-E24057D27DF2}"/>
              </a:ext>
            </a:extLst>
          </p:cNvPr>
          <p:cNvSpPr txBox="1"/>
          <p:nvPr/>
        </p:nvSpPr>
        <p:spPr>
          <a:xfrm>
            <a:off x="10101066" y="4637771"/>
            <a:ext cx="938574" cy="3231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schematics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725FCC-7569-439A-BC5F-075EFF613379}"/>
              </a:ext>
            </a:extLst>
          </p:cNvPr>
          <p:cNvSpPr txBox="1"/>
          <p:nvPr/>
        </p:nvSpPr>
        <p:spPr>
          <a:xfrm>
            <a:off x="10649242" y="5553022"/>
            <a:ext cx="1038943" cy="3231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features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B57BB5-6BBC-490C-9DF0-00B13E185780}"/>
              </a:ext>
            </a:extLst>
          </p:cNvPr>
          <p:cNvSpPr txBox="1"/>
          <p:nvPr/>
        </p:nvSpPr>
        <p:spPr>
          <a:xfrm>
            <a:off x="8369847" y="5544592"/>
            <a:ext cx="1032103" cy="3231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raster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757646-7E08-434E-95AB-61A564AD4FFB}"/>
              </a:ext>
            </a:extLst>
          </p:cNvPr>
          <p:cNvSpPr txBox="1"/>
          <p:nvPr/>
        </p:nvSpPr>
        <p:spPr>
          <a:xfrm>
            <a:off x="8924221" y="4527951"/>
            <a:ext cx="1075206" cy="3231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realtime</a:t>
            </a: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79A325-53E7-4834-8DCD-7B9407FE79F7}"/>
              </a:ext>
            </a:extLst>
          </p:cNvPr>
          <p:cNvSpPr txBox="1"/>
          <p:nvPr/>
        </p:nvSpPr>
        <p:spPr>
          <a:xfrm>
            <a:off x="8407970" y="1539715"/>
            <a:ext cx="809862" cy="3231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widgets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C6F358-AC09-44FF-9E18-88FBFB0841BF}"/>
              </a:ext>
            </a:extLst>
          </p:cNvPr>
          <p:cNvSpPr txBox="1"/>
          <p:nvPr/>
        </p:nvSpPr>
        <p:spPr>
          <a:xfrm>
            <a:off x="8932016" y="2337356"/>
            <a:ext cx="900746" cy="3231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mapping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745DE8-733E-41B4-8E19-DFF5F3C85349}"/>
              </a:ext>
            </a:extLst>
          </p:cNvPr>
          <p:cNvSpPr txBox="1"/>
          <p:nvPr/>
        </p:nvSpPr>
        <p:spPr>
          <a:xfrm>
            <a:off x="7809963" y="4376768"/>
            <a:ext cx="1033139" cy="5539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geo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analytics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A081F69-32A6-40BD-AA8F-10AF5BE62C83}"/>
              </a:ext>
            </a:extLst>
          </p:cNvPr>
          <p:cNvSpPr/>
          <p:nvPr/>
        </p:nvSpPr>
        <p:spPr>
          <a:xfrm>
            <a:off x="9892393" y="3118917"/>
            <a:ext cx="664262" cy="73077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/>
            <a:r>
              <a:rPr lang="en-US" sz="3500" dirty="0" err="1"/>
              <a:t>gis</a:t>
            </a:r>
            <a:endParaRPr lang="en-US" sz="3500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DCBA0F9A-6501-4F2D-B0F6-FDD6D9133842}"/>
              </a:ext>
            </a:extLst>
          </p:cNvPr>
          <p:cNvSpPr/>
          <p:nvPr/>
        </p:nvSpPr>
        <p:spPr bwMode="auto">
          <a:xfrm rot="16200000">
            <a:off x="7104872" y="3120762"/>
            <a:ext cx="1242958" cy="1071516"/>
          </a:xfrm>
          <a:prstGeom prst="hexagon">
            <a:avLst/>
          </a:prstGeom>
          <a:gradFill>
            <a:gsLst>
              <a:gs pos="100000">
                <a:schemeClr val="bg2"/>
              </a:gs>
              <a:gs pos="0">
                <a:schemeClr val="accent4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083F1-00F2-44CE-A41F-0C0076186DC6}"/>
              </a:ext>
            </a:extLst>
          </p:cNvPr>
          <p:cNvSpPr txBox="1"/>
          <p:nvPr/>
        </p:nvSpPr>
        <p:spPr>
          <a:xfrm>
            <a:off x="7162426" y="3477880"/>
            <a:ext cx="1108573" cy="3231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geocoding</a:t>
            </a:r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13EB9E43-B913-424F-9C7F-22A4959EBEC2}"/>
              </a:ext>
            </a:extLst>
          </p:cNvPr>
          <p:cNvSpPr/>
          <p:nvPr/>
        </p:nvSpPr>
        <p:spPr bwMode="auto">
          <a:xfrm rot="16200000">
            <a:off x="7168861" y="959345"/>
            <a:ext cx="1242958" cy="1071516"/>
          </a:xfrm>
          <a:prstGeom prst="hexagon">
            <a:avLst/>
          </a:prstGeom>
          <a:gradFill>
            <a:gsLst>
              <a:gs pos="100000">
                <a:schemeClr val="bg2"/>
              </a:gs>
              <a:gs pos="0">
                <a:schemeClr val="accent4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173EE0-1513-4252-92E4-366018AB692E}"/>
              </a:ext>
            </a:extLst>
          </p:cNvPr>
          <p:cNvSpPr txBox="1"/>
          <p:nvPr/>
        </p:nvSpPr>
        <p:spPr>
          <a:xfrm>
            <a:off x="7261249" y="1240793"/>
            <a:ext cx="1024716" cy="3231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geo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enrichment</a:t>
            </a:r>
          </a:p>
        </p:txBody>
      </p:sp>
    </p:spTree>
    <p:extLst>
      <p:ext uri="{BB962C8B-B14F-4D97-AF65-F5344CB8AC3E}">
        <p14:creationId xmlns:p14="http://schemas.microsoft.com/office/powerpoint/2010/main" val="100978732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BE5B6-CB13-484F-9F9F-D5BA9926C0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C5AA80E3-99AA-4B48-AED2-DB458AD7FEC9}"/>
              </a:ext>
            </a:extLst>
          </p:cNvPr>
          <p:cNvSpPr txBox="1">
            <a:spLocks/>
          </p:cNvSpPr>
          <p:nvPr/>
        </p:nvSpPr>
        <p:spPr>
          <a:xfrm>
            <a:off x="645400" y="636673"/>
            <a:ext cx="10826496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ArcGIS + </a:t>
            </a:r>
            <a:r>
              <a:rPr lang="en-US" sz="2800" b="0" dirty="0" err="1"/>
              <a:t>Jupyter</a:t>
            </a:r>
            <a:r>
              <a:rPr lang="en-US" sz="2800" b="0" dirty="0"/>
              <a:t> = </a:t>
            </a:r>
            <a:r>
              <a:rPr lang="en-US" sz="3200" b="0" dirty="0"/>
              <a:t>♥</a:t>
            </a:r>
            <a:endParaRPr lang="en-US" sz="2800" b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60738D2-1DF0-4510-84C6-E89C997D4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966" y="798222"/>
            <a:ext cx="5863155" cy="5257800"/>
          </a:xfrm>
          <a:prstGeom prst="rect">
            <a:avLst/>
          </a:prstGeom>
          <a:gradFill>
            <a:gsLst>
              <a:gs pos="95000">
                <a:srgbClr val="053264"/>
              </a:gs>
              <a:gs pos="0">
                <a:srgbClr val="00B9F2"/>
              </a:gs>
            </a:gsLst>
            <a:path path="circle">
              <a:fillToRect t="100000" r="100000"/>
            </a:path>
          </a:gradFill>
          <a:ln>
            <a:solidFill>
              <a:schemeClr val="tx1">
                <a:lumMod val="75000"/>
              </a:schemeClr>
            </a:solidFill>
          </a:ln>
          <a:effectLst>
            <a:outerShdw blurRad="279400" dist="25400" dir="5400000" sx="101000" sy="10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A4AE2A-A108-4E76-A72B-F3B029016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583964"/>
            <a:ext cx="5346091" cy="3917092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  <a:effectLst>
            <a:outerShdw blurRad="203200" dist="88900" dir="5400000" sx="97000" sy="97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189234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95369"/>
            <a:ext cx="8327692" cy="743793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Demo</a:t>
            </a:r>
            <a:r>
              <a:rPr lang="en-US" sz="5400" b="0" ker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: “Hello Map”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4949903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5D3CC-647C-45C6-BE88-18C95D2D39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740A0E6-B415-4565-AC39-0EDEAD94FBF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E52D53-6FFC-488F-8F39-789AC55F5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9216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1" ma:contentTypeDescription="Create a new document." ma:contentTypeScope="" ma:versionID="647b6714bcbd012a02104274568241a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8B8D6152-B933-4294-8151-3CF2A1B01F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1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43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81E133DB-697E-4C10-B192-8899027B1EC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46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</Template>
  <TotalTime>0</TotalTime>
  <Words>781</Words>
  <Application>Microsoft Office PowerPoint</Application>
  <PresentationFormat>Widescreen</PresentationFormat>
  <Paragraphs>260</Paragraphs>
  <Slides>59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ＭＳ Ｐゴシック</vt:lpstr>
      <vt:lpstr>Arial</vt:lpstr>
      <vt:lpstr>Avenir LT Std 55 Roman</vt:lpstr>
      <vt:lpstr>Avenir LT Std 65 Medium</vt:lpstr>
      <vt:lpstr>AvenirNext LT Pro Regular</vt:lpstr>
      <vt:lpstr>Calibri</vt:lpstr>
      <vt:lpstr>Consolas</vt:lpstr>
      <vt:lpstr>Freestyle Script</vt:lpstr>
      <vt:lpstr>Lucida Grande</vt:lpstr>
      <vt:lpstr>Esri_Corporate_Template-Dark</vt:lpstr>
      <vt:lpstr>ArcGIS API for Python  for Data Scientists</vt:lpstr>
      <vt:lpstr>PowerPoint Presentation</vt:lpstr>
      <vt:lpstr>PowerPoint Presentation</vt:lpstr>
      <vt:lpstr>PowerPoint Presentation</vt:lpstr>
      <vt:lpstr>Why Python?</vt:lpstr>
      <vt:lpstr>PowerPoint Presentation</vt:lpstr>
      <vt:lpstr>PowerPoint Presentation</vt:lpstr>
      <vt:lpstr>Demo: “Hello Map”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DataFrame</vt:lpstr>
      <vt:lpstr>PowerPoint Presentation</vt:lpstr>
      <vt:lpstr>PowerPoint Presentation</vt:lpstr>
      <vt:lpstr>PowerPoint Presentation</vt:lpstr>
      <vt:lpstr>Demo: Flight Paths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 Data</vt:lpstr>
      <vt:lpstr>Enrich Layer</vt:lpstr>
      <vt:lpstr>Use Proximity</vt:lpstr>
      <vt:lpstr>Use Proximity</vt:lpstr>
      <vt:lpstr>Manage Data</vt:lpstr>
      <vt:lpstr>Analyze Patterns</vt:lpstr>
      <vt:lpstr>PowerPoint Presentation</vt:lpstr>
      <vt:lpstr>PowerPoint Presentation</vt:lpstr>
      <vt:lpstr>Geocode</vt:lpstr>
      <vt:lpstr>Geocode</vt:lpstr>
      <vt:lpstr>Batch Geocoding</vt:lpstr>
      <vt:lpstr>Reverse Geocode</vt:lpstr>
      <vt:lpstr>PowerPoint Presentation</vt:lpstr>
      <vt:lpstr>Network analysis capabilities and tools</vt:lpstr>
      <vt:lpstr>Network analysis – Service Areas</vt:lpstr>
      <vt:lpstr>Demo: Finding Hospitals Closest to an Incident</vt:lpstr>
      <vt:lpstr>PowerPoint Presentation</vt:lpstr>
      <vt:lpstr>PowerPoint Presentation</vt:lpstr>
      <vt:lpstr>PowerPoint Presentation</vt:lpstr>
      <vt:lpstr>Demo: GeoEnrichment</vt:lpstr>
      <vt:lpstr>Data Collections:  developers.arcgis.com/rest/geoenrichment/ api-reference/data-collections.htm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2017-12-07T00:50:01Z</dcterms:created>
  <dcterms:modified xsi:type="dcterms:W3CDTF">2018-03-22T13:53:19Z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